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87" r:id="rId12"/>
    <p:sldId id="266" r:id="rId13"/>
    <p:sldId id="268" r:id="rId14"/>
    <p:sldId id="279" r:id="rId15"/>
    <p:sldId id="280" r:id="rId16"/>
    <p:sldId id="282" r:id="rId17"/>
    <p:sldId id="283" r:id="rId18"/>
    <p:sldId id="281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สไตล์ธีม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481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053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16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597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33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922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768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64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577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8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439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451-660B-457E-A3D3-B09D2347A3FD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E516-E0F8-4B51-B366-4977ED9AF4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109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scap.in.th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7068BF-2D67-4D91-A3A3-59022E4AE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21899"/>
            <a:ext cx="7772400" cy="23876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แนวทางการเก็บข้อมูลอาสาสมัครและการบันทึกข้อมูลบน</a:t>
            </a:r>
            <a:b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 </a:t>
            </a:r>
            <a:r>
              <a:rPr lang="en-US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Isan Cohort</a:t>
            </a:r>
            <a:endParaRPr lang="th-TH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637F5E8-E69D-4673-B901-38D1CB26A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>
            <a:normAutofit/>
          </a:bodyPr>
          <a:lstStyle/>
          <a:p>
            <a:pPr algn="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ศูนย์จัดการข้อมูลและวิเคราะห์ทางสถิติ: ธรรมศักดิ์</a:t>
            </a:r>
          </a:p>
          <a:p>
            <a:pPr algn="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(Data Management and </a:t>
            </a:r>
            <a:r>
              <a:rPr lang="th-TH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Statistical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Analysis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Center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:DAMASAC)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97A9DA7-FA00-4B12-85DA-F39E8A0F62D0}"/>
              </a:ext>
            </a:extLst>
          </p:cNvPr>
          <p:cNvSpPr txBox="1"/>
          <p:nvPr/>
        </p:nvSpPr>
        <p:spPr>
          <a:xfrm>
            <a:off x="3611879" y="4842301"/>
            <a:ext cx="476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ดร.ชัยวัฒน์ ทะวะรุ่งเรือง</a:t>
            </a:r>
            <a:b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โปรแกรมเมอร์ และนักชีวสถิติ</a:t>
            </a:r>
          </a:p>
        </p:txBody>
      </p:sp>
    </p:spTree>
    <p:extLst>
      <p:ext uri="{BB962C8B-B14F-4D97-AF65-F5344CB8AC3E}">
        <p14:creationId xmlns:p14="http://schemas.microsoft.com/office/powerpoint/2010/main" val="274916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1855992-452F-4FF6-B9C4-88DACD47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1" y="956733"/>
            <a:ext cx="3962743" cy="569263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088226-721E-419B-8B59-0FBC49C3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04"/>
            <a:ext cx="9144000" cy="59160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การเก็บข้อมูลแบบฟอร์ม CCA-01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6396F29-6355-4596-8DB0-A7334893E167}"/>
              </a:ext>
            </a:extLst>
          </p:cNvPr>
          <p:cNvSpPr txBox="1"/>
          <p:nvPr/>
        </p:nvSpPr>
        <p:spPr>
          <a:xfrm>
            <a:off x="4825824" y="3316618"/>
            <a:ext cx="2997375" cy="400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ตอบข้อที่ 6 และ 7 ให้สอดคล้องกัน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04FA77F-B759-4E49-8268-155CF34796FB}"/>
              </a:ext>
            </a:extLst>
          </p:cNvPr>
          <p:cNvSpPr txBox="1"/>
          <p:nvPr/>
        </p:nvSpPr>
        <p:spPr>
          <a:xfrm>
            <a:off x="4783667" y="5014780"/>
            <a:ext cx="3039532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ลงวันที่เป็นที่ที่เดียวกันกับวันที่เก็บใบยินยอม หรือ หลังวันที่เก็บใบยินยอม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CF5FBB6-9872-438E-B81F-E99A4DF1CAEE}"/>
              </a:ext>
            </a:extLst>
          </p:cNvPr>
          <p:cNvSpPr txBox="1"/>
          <p:nvPr/>
        </p:nvSpPr>
        <p:spPr>
          <a:xfrm>
            <a:off x="4783667" y="1261533"/>
            <a:ext cx="3098800" cy="707886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เป็นที่อยู่เดียวกันกับที่ระบุในใบทำบัตร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8B2149AB-7B97-45C3-BF61-1DCB8CA38612}"/>
              </a:ext>
            </a:extLst>
          </p:cNvPr>
          <p:cNvSpPr/>
          <p:nvPr/>
        </p:nvSpPr>
        <p:spPr>
          <a:xfrm>
            <a:off x="325316" y="1794932"/>
            <a:ext cx="3467752" cy="352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F95FDA07-09D6-4699-B3B0-E8943D6454BC}"/>
              </a:ext>
            </a:extLst>
          </p:cNvPr>
          <p:cNvSpPr/>
          <p:nvPr/>
        </p:nvSpPr>
        <p:spPr>
          <a:xfrm>
            <a:off x="325316" y="3316617"/>
            <a:ext cx="3736730" cy="6828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6D39110D-3B2A-4F50-8FAF-B43ABDB4F48E}"/>
              </a:ext>
            </a:extLst>
          </p:cNvPr>
          <p:cNvSpPr/>
          <p:nvPr/>
        </p:nvSpPr>
        <p:spPr>
          <a:xfrm>
            <a:off x="2488223" y="6242539"/>
            <a:ext cx="1573823" cy="250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ตัวเชื่อมต่อ: หักมุม 11">
            <a:extLst>
              <a:ext uri="{FF2B5EF4-FFF2-40B4-BE49-F238E27FC236}">
                <a16:creationId xmlns:a16="http://schemas.microsoft.com/office/drawing/2014/main" id="{959BCB4E-9452-4367-AE4A-97A51271B9A6}"/>
              </a:ext>
            </a:extLst>
          </p:cNvPr>
          <p:cNvCxnSpPr>
            <a:endCxn id="7" idx="1"/>
          </p:cNvCxnSpPr>
          <p:nvPr/>
        </p:nvCxnSpPr>
        <p:spPr>
          <a:xfrm flipV="1">
            <a:off x="3793067" y="1615476"/>
            <a:ext cx="990600" cy="331858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: หักมุม 13">
            <a:extLst>
              <a:ext uri="{FF2B5EF4-FFF2-40B4-BE49-F238E27FC236}">
                <a16:creationId xmlns:a16="http://schemas.microsoft.com/office/drawing/2014/main" id="{67A2CEA2-2A07-4BB2-A7D6-4AAF7F557377}"/>
              </a:ext>
            </a:extLst>
          </p:cNvPr>
          <p:cNvCxnSpPr>
            <a:endCxn id="5" idx="1"/>
          </p:cNvCxnSpPr>
          <p:nvPr/>
        </p:nvCxnSpPr>
        <p:spPr>
          <a:xfrm>
            <a:off x="3793067" y="3316618"/>
            <a:ext cx="1032757" cy="200055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: หักมุม 15">
            <a:extLst>
              <a:ext uri="{FF2B5EF4-FFF2-40B4-BE49-F238E27FC236}">
                <a16:creationId xmlns:a16="http://schemas.microsoft.com/office/drawing/2014/main" id="{D5E9096D-3955-4F78-8C5D-62D99A41A87D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 flipV="1">
            <a:off x="4062046" y="5368723"/>
            <a:ext cx="721621" cy="99898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7068BF-2D67-4D91-A3A3-59022E4AE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415" y="1757319"/>
            <a:ext cx="9204435" cy="2425798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แนวทางการบันทึกข้อมูลบนระบบ </a:t>
            </a:r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Isan Cohort</a:t>
            </a:r>
            <a:endParaRPr lang="th-TH" sz="4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189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420DE8-0563-4F2D-9DA6-38EBF7A1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18"/>
            <a:ext cx="9144000" cy="481541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การสมัครสมาชิกระบบ </a:t>
            </a:r>
            <a:r>
              <a:rPr lang="th-TH" sz="3200" b="1" dirty="0" err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Isan</a:t>
            </a:r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 err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Cohort</a:t>
            </a:r>
            <a:endParaRPr lang="th-TH" sz="32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184F1-C610-40D8-9E07-3E2E75E3D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9" y="704192"/>
            <a:ext cx="3831451" cy="248708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E21D1E-6662-4364-84F2-BC6DEE460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3" y="2148467"/>
            <a:ext cx="3739337" cy="293225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626FD2-B029-4284-9931-6C516782F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929" y="4365266"/>
            <a:ext cx="4903431" cy="234304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5A98D31-045D-4C53-A4F4-533A08BCEE10}"/>
              </a:ext>
            </a:extLst>
          </p:cNvPr>
          <p:cNvSpPr txBox="1"/>
          <p:nvPr/>
        </p:nvSpPr>
        <p:spPr>
          <a:xfrm>
            <a:off x="2091774" y="644588"/>
            <a:ext cx="3831451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ไปที่ </a:t>
            </a:r>
            <a:r>
              <a:rPr lang="en-US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cloud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en-US" b="1" dirty="0" err="1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cascap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en-US" b="1" dirty="0" err="1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คลิกที่ปุ่ม 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สมัครสมาชิก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เพื่อเข้าสู่หน้าสมัครสมาชิก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8F9D80E-0FC7-4692-B2A7-99D7BB829E52}"/>
              </a:ext>
            </a:extLst>
          </p:cNvPr>
          <p:cNvSpPr txBox="1"/>
          <p:nvPr/>
        </p:nvSpPr>
        <p:spPr>
          <a:xfrm>
            <a:off x="4801060" y="1396931"/>
            <a:ext cx="3872601" cy="286232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  <a:buSzPts val="1100"/>
            </a:pPr>
            <a:r>
              <a:rPr lang="en-US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2. </a:t>
            </a: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กรอกรายละเอียด ดังต่อไปนี้</a:t>
            </a:r>
            <a:endParaRPr lang="en-US" sz="12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รหัสประจำตัวประชาชน 13 หลัก</a:t>
            </a:r>
            <a:endParaRPr lang="en-US" sz="12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รหัสผ่านเข้าระบบ</a:t>
            </a:r>
            <a:endParaRPr lang="en-US" sz="12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ชื่อ นามสกุล</a:t>
            </a:r>
            <a:r>
              <a:rPr lang="en-US" sz="12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, </a:t>
            </a: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เพศ</a:t>
            </a:r>
            <a:endParaRPr lang="en-US" sz="12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อีเมล์</a:t>
            </a:r>
            <a:r>
              <a:rPr lang="en-US" sz="12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, </a:t>
            </a: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เบอร์โทร</a:t>
            </a:r>
            <a:endParaRPr lang="en-US" sz="12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บทบาทในหน่วยงานที่ท่านสังกัด</a:t>
            </a:r>
            <a:endParaRPr lang="en-US" sz="12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ประเภทหน่วยงาน</a:t>
            </a:r>
            <a:endParaRPr lang="en-US" sz="12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1200150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หน่วยบริการสุขภาพ </a:t>
            </a:r>
            <a:r>
              <a:rPr lang="en-US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  <a:sym typeface="Wingdings" panose="05000000000000000000" pitchFamily="2" charset="2"/>
              </a:rPr>
              <a:t></a:t>
            </a: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พิมพ์ข้อความเพื่อค้นหา โดยค้นจากชื่อหน่วยงาน รหัสสถานบริการ</a:t>
            </a:r>
            <a:endParaRPr lang="en-US" sz="12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F9DEA54-FB2F-47BF-914F-CE5D4ADF45CD}"/>
              </a:ext>
            </a:extLst>
          </p:cNvPr>
          <p:cNvSpPr txBox="1"/>
          <p:nvPr/>
        </p:nvSpPr>
        <p:spPr>
          <a:xfrm>
            <a:off x="4285644" y="5013083"/>
            <a:ext cx="4744500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Enroll</a:t>
            </a: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en-US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Key</a:t>
            </a: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ให้ระบุคำว่า </a:t>
            </a:r>
            <a:r>
              <a:rPr lang="en-US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“</a:t>
            </a:r>
            <a:r>
              <a:rPr lang="en-US" b="1" dirty="0">
                <a:highlight>
                  <a:srgbClr val="FFFF00"/>
                </a:highligh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OVCCA</a:t>
            </a:r>
            <a:r>
              <a:rPr lang="en-US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”</a:t>
            </a:r>
            <a:endParaRPr lang="en-US" sz="12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อัพโหลดสำเนาบัตรประชาชน</a:t>
            </a:r>
            <a:endParaRPr lang="en-US" sz="12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อัพโหลดเอกสารรักษาความลับ</a:t>
            </a:r>
            <a:b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เมื่อกรอกข้อมูลครบถ้วนแล้ว ให้คลิก “สมัครสมาชิก”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9" name="วงรี 4">
            <a:extLst>
              <a:ext uri="{FF2B5EF4-FFF2-40B4-BE49-F238E27FC236}">
                <a16:creationId xmlns:a16="http://schemas.microsoft.com/office/drawing/2014/main" id="{71ED9821-438E-45AB-B0A2-93D31979C930}"/>
              </a:ext>
            </a:extLst>
          </p:cNvPr>
          <p:cNvSpPr/>
          <p:nvPr/>
        </p:nvSpPr>
        <p:spPr>
          <a:xfrm>
            <a:off x="1288303" y="679853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924F5-87AC-4F71-AE1B-36E9617CECFF}"/>
              </a:ext>
            </a:extLst>
          </p:cNvPr>
          <p:cNvSpPr/>
          <p:nvPr/>
        </p:nvSpPr>
        <p:spPr>
          <a:xfrm>
            <a:off x="176049" y="1182191"/>
            <a:ext cx="473821" cy="2261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วงรี 4">
            <a:extLst>
              <a:ext uri="{FF2B5EF4-FFF2-40B4-BE49-F238E27FC236}">
                <a16:creationId xmlns:a16="http://schemas.microsoft.com/office/drawing/2014/main" id="{56DC2D09-8A8F-487F-A667-217C2BEFBF88}"/>
              </a:ext>
            </a:extLst>
          </p:cNvPr>
          <p:cNvSpPr/>
          <p:nvPr/>
        </p:nvSpPr>
        <p:spPr>
          <a:xfrm>
            <a:off x="3611991" y="2707958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2" name="วงรี 4">
            <a:extLst>
              <a:ext uri="{FF2B5EF4-FFF2-40B4-BE49-F238E27FC236}">
                <a16:creationId xmlns:a16="http://schemas.microsoft.com/office/drawing/2014/main" id="{BB209A09-F33F-4F6D-8657-7DA6ACD11326}"/>
              </a:ext>
            </a:extLst>
          </p:cNvPr>
          <p:cNvSpPr/>
          <p:nvPr/>
        </p:nvSpPr>
        <p:spPr>
          <a:xfrm>
            <a:off x="3595026" y="5274851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th-TH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9D249F-655C-49B0-9FFF-051A5350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903"/>
            <a:ext cx="9144000" cy="52387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การลงทะเบียนอาสาสมัครใหม่เข้าสู่ระบบ </a:t>
            </a: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Isan Cohort</a:t>
            </a:r>
            <a:endParaRPr lang="th-TH" sz="32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EAC3A-DC99-41D3-8C1E-DDED661F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95" y="875250"/>
            <a:ext cx="5953810" cy="272908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408C0D-35B6-4359-8FA4-7FD98EB06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43" y="2660830"/>
            <a:ext cx="4981329" cy="21883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CF0218-11C3-4636-806C-3A667035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637" y="3807479"/>
            <a:ext cx="5521270" cy="178611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6ECF35-733D-467E-A12C-0DECF9240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807" y="4884625"/>
            <a:ext cx="4128529" cy="185561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AD53C91-F594-44B9-B235-0D19C6DB6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842" y="1723983"/>
            <a:ext cx="4176831" cy="838322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r>
              <a:rPr lang="th-TH" sz="2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เข้าสู่การทำงานที่ </a:t>
            </a:r>
            <a:r>
              <a:rPr lang="en-US" sz="2900" b="1" dirty="0">
                <a:latin typeface="Browallia New" panose="020B0604020202020204" pitchFamily="34" charset="-34"/>
                <a:cs typeface="Browallia New" panose="020B0604020202020204" pitchFamily="34" charset="-34"/>
                <a:hlinkClick r:id="rId6"/>
              </a:rPr>
              <a:t>www.cascap.in.th</a:t>
            </a:r>
            <a:r>
              <a:rPr lang="th-TH" sz="2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Log in </a:t>
            </a:r>
            <a:r>
              <a:rPr lang="th-TH" sz="2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เพื่อเข้าใช้งาน โดยกรอก </a:t>
            </a:r>
            <a:r>
              <a:rPr lang="en-US" sz="2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username </a:t>
            </a:r>
            <a:r>
              <a:rPr lang="th-TH" sz="2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 </a:t>
            </a:r>
            <a:r>
              <a:rPr lang="en-US" sz="2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password</a:t>
            </a:r>
          </a:p>
          <a:p>
            <a:r>
              <a:rPr lang="th-TH" sz="2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คลิกที่โมดูล </a:t>
            </a:r>
            <a:r>
              <a:rPr lang="en-US" sz="2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OV-CCA </a:t>
            </a:r>
            <a:endParaRPr lang="th-TH" sz="4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28707248-A021-49C6-AC83-93FF09657538}"/>
              </a:ext>
            </a:extLst>
          </p:cNvPr>
          <p:cNvSpPr/>
          <p:nvPr/>
        </p:nvSpPr>
        <p:spPr>
          <a:xfrm>
            <a:off x="363198" y="1313901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15" name="ตัวแทนเนื้อหา 2">
            <a:extLst>
              <a:ext uri="{FF2B5EF4-FFF2-40B4-BE49-F238E27FC236}">
                <a16:creationId xmlns:a16="http://schemas.microsoft.com/office/drawing/2014/main" id="{3BAFCB96-5897-41B2-BBF6-731F2FB6B527}"/>
              </a:ext>
            </a:extLst>
          </p:cNvPr>
          <p:cNvSpPr txBox="1">
            <a:spLocks/>
          </p:cNvSpPr>
          <p:nvPr/>
        </p:nvSpPr>
        <p:spPr>
          <a:xfrm>
            <a:off x="5419231" y="2975253"/>
            <a:ext cx="2723257" cy="45374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+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จากใบทำบัตร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วงรี 4">
            <a:extLst>
              <a:ext uri="{FF2B5EF4-FFF2-40B4-BE49-F238E27FC236}">
                <a16:creationId xmlns:a16="http://schemas.microsoft.com/office/drawing/2014/main" id="{180B7ECD-47F6-43E7-B1B0-7F44FB598E3C}"/>
              </a:ext>
            </a:extLst>
          </p:cNvPr>
          <p:cNvSpPr/>
          <p:nvPr/>
        </p:nvSpPr>
        <p:spPr>
          <a:xfrm>
            <a:off x="1982115" y="2903162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E0DE26-A94D-46AA-9ACE-85ADE5856BE6}"/>
              </a:ext>
            </a:extLst>
          </p:cNvPr>
          <p:cNvSpPr/>
          <p:nvPr/>
        </p:nvSpPr>
        <p:spPr>
          <a:xfrm>
            <a:off x="526473" y="2660830"/>
            <a:ext cx="764703" cy="768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515EC6-BCDD-42C5-B53D-EA2D62B42717}"/>
              </a:ext>
            </a:extLst>
          </p:cNvPr>
          <p:cNvSpPr/>
          <p:nvPr/>
        </p:nvSpPr>
        <p:spPr>
          <a:xfrm>
            <a:off x="4038167" y="3094626"/>
            <a:ext cx="1323589" cy="3107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ตัวแทนเนื้อหา 2">
            <a:extLst>
              <a:ext uri="{FF2B5EF4-FFF2-40B4-BE49-F238E27FC236}">
                <a16:creationId xmlns:a16="http://schemas.microsoft.com/office/drawing/2014/main" id="{4BF8649C-ACC9-4564-856A-B4E141E81F3C}"/>
              </a:ext>
            </a:extLst>
          </p:cNvPr>
          <p:cNvSpPr txBox="1">
            <a:spLocks/>
          </p:cNvSpPr>
          <p:nvPr/>
        </p:nvSpPr>
        <p:spPr>
          <a:xfrm>
            <a:off x="4398407" y="4226193"/>
            <a:ext cx="4128529" cy="45374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ระบุเลขบัตรประจำตัวประชาชน จากนั้นคลิกเพิ่มข้อมูลใหม่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h-TH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วงรี 4">
            <a:extLst>
              <a:ext uri="{FF2B5EF4-FFF2-40B4-BE49-F238E27FC236}">
                <a16:creationId xmlns:a16="http://schemas.microsoft.com/office/drawing/2014/main" id="{20B6408F-8916-4E75-B2FF-A3E2FCC1DCF6}"/>
              </a:ext>
            </a:extLst>
          </p:cNvPr>
          <p:cNvSpPr/>
          <p:nvPr/>
        </p:nvSpPr>
        <p:spPr>
          <a:xfrm>
            <a:off x="3544498" y="3915721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2" name="ตัวแทนเนื้อหา 2">
            <a:extLst>
              <a:ext uri="{FF2B5EF4-FFF2-40B4-BE49-F238E27FC236}">
                <a16:creationId xmlns:a16="http://schemas.microsoft.com/office/drawing/2014/main" id="{0FA48905-5B6A-47D0-9BF3-F80FFDC65EC5}"/>
              </a:ext>
            </a:extLst>
          </p:cNvPr>
          <p:cNvSpPr txBox="1">
            <a:spLocks/>
          </p:cNvSpPr>
          <p:nvPr/>
        </p:nvSpPr>
        <p:spPr>
          <a:xfrm>
            <a:off x="6014073" y="5778656"/>
            <a:ext cx="2955668" cy="45374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สร้าง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PID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วงรี 4">
            <a:extLst>
              <a:ext uri="{FF2B5EF4-FFF2-40B4-BE49-F238E27FC236}">
                <a16:creationId xmlns:a16="http://schemas.microsoft.com/office/drawing/2014/main" id="{6E51DA8A-F5A4-403B-B2C4-02A152B23732}"/>
              </a:ext>
            </a:extLst>
          </p:cNvPr>
          <p:cNvSpPr/>
          <p:nvPr/>
        </p:nvSpPr>
        <p:spPr>
          <a:xfrm>
            <a:off x="5419231" y="5904685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F7479F-184A-4B52-9E7A-568F80883381}"/>
              </a:ext>
            </a:extLst>
          </p:cNvPr>
          <p:cNvSpPr/>
          <p:nvPr/>
        </p:nvSpPr>
        <p:spPr>
          <a:xfrm>
            <a:off x="7311976" y="6301676"/>
            <a:ext cx="594351" cy="2537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238882-02DD-44CE-8381-0CE0AF7E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9" y="885938"/>
            <a:ext cx="5412506" cy="329439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85C8D4-3C93-46BF-9AA5-4422A8BA5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49" y="4244989"/>
            <a:ext cx="5412506" cy="178991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454E89B-B38A-481B-9184-891096B8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903"/>
            <a:ext cx="9144000" cy="52387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การลงทะเบียนอาสาสมัครใหม่เข้าสู่ระบบ </a:t>
            </a: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Isan Cohort</a:t>
            </a:r>
            <a:endParaRPr lang="th-TH" sz="32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ตัวแทนเนื้อหา 2">
            <a:extLst>
              <a:ext uri="{FF2B5EF4-FFF2-40B4-BE49-F238E27FC236}">
                <a16:creationId xmlns:a16="http://schemas.microsoft.com/office/drawing/2014/main" id="{EC361970-6862-4686-A96D-633D9F4B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759" y="1790107"/>
            <a:ext cx="2729241" cy="1638893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ระบุข้อมูลผู้ป่วย ดังต่อไปนี้</a:t>
            </a:r>
            <a:b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ชื่อ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–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สกุล</a:t>
            </a:r>
            <a:b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เพศ</a:t>
            </a:r>
            <a:b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วัน/เดือน/ปีเกิด</a:t>
            </a:r>
            <a:b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หมายเลขโทรศัพท์</a:t>
            </a:r>
            <a:b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ที่อยู่</a:t>
            </a:r>
          </a:p>
        </p:txBody>
      </p:sp>
      <p:sp>
        <p:nvSpPr>
          <p:cNvPr id="12" name="วงรี 4">
            <a:extLst>
              <a:ext uri="{FF2B5EF4-FFF2-40B4-BE49-F238E27FC236}">
                <a16:creationId xmlns:a16="http://schemas.microsoft.com/office/drawing/2014/main" id="{47B742AD-37DD-451D-9F2F-9E6C339408E5}"/>
              </a:ext>
            </a:extLst>
          </p:cNvPr>
          <p:cNvSpPr/>
          <p:nvPr/>
        </p:nvSpPr>
        <p:spPr>
          <a:xfrm>
            <a:off x="5018260" y="921629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13" name="ตัวแทนเนื้อหา 2">
            <a:extLst>
              <a:ext uri="{FF2B5EF4-FFF2-40B4-BE49-F238E27FC236}">
                <a16:creationId xmlns:a16="http://schemas.microsoft.com/office/drawing/2014/main" id="{4FFD49CE-5E56-43DB-A4B0-FC1F6D59CC65}"/>
              </a:ext>
            </a:extLst>
          </p:cNvPr>
          <p:cNvSpPr txBox="1">
            <a:spLocks/>
          </p:cNvSpPr>
          <p:nvPr/>
        </p:nvSpPr>
        <p:spPr>
          <a:xfrm>
            <a:off x="1842759" y="4619983"/>
            <a:ext cx="2729241" cy="37218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อัพโหลดเอกสารใบยินยอม</a:t>
            </a:r>
            <a:endParaRPr lang="th-TH" sz="3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ตัวแทนเนื้อหา 2">
            <a:extLst>
              <a:ext uri="{FF2B5EF4-FFF2-40B4-BE49-F238E27FC236}">
                <a16:creationId xmlns:a16="http://schemas.microsoft.com/office/drawing/2014/main" id="{6B7F93B5-C2D8-408E-99DA-1A456FE3F198}"/>
              </a:ext>
            </a:extLst>
          </p:cNvPr>
          <p:cNvSpPr txBox="1">
            <a:spLocks/>
          </p:cNvSpPr>
          <p:nvPr/>
        </p:nvSpPr>
        <p:spPr>
          <a:xfrm>
            <a:off x="1842759" y="5135317"/>
            <a:ext cx="3463720" cy="4608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อัพโหลดเอกสารยืนยันตัวตน</a:t>
            </a:r>
            <a:b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สำเนาบัตร ปปช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,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สำเนาทะเบียนบ้าน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,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D62F1B-DD7F-4A81-B157-086B928AC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337" y="5739344"/>
            <a:ext cx="628284" cy="2590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17551-786A-4D4D-953D-82EAA5F5E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621" y="5731010"/>
            <a:ext cx="506283" cy="267363"/>
          </a:xfrm>
          <a:prstGeom prst="rect">
            <a:avLst/>
          </a:prstGeom>
        </p:spPr>
      </p:pic>
      <p:sp>
        <p:nvSpPr>
          <p:cNvPr id="19" name="วงรี 4">
            <a:extLst>
              <a:ext uri="{FF2B5EF4-FFF2-40B4-BE49-F238E27FC236}">
                <a16:creationId xmlns:a16="http://schemas.microsoft.com/office/drawing/2014/main" id="{7C1015E1-5C57-4A1E-93EC-AABF4688E3D5}"/>
              </a:ext>
            </a:extLst>
          </p:cNvPr>
          <p:cNvSpPr/>
          <p:nvPr/>
        </p:nvSpPr>
        <p:spPr>
          <a:xfrm>
            <a:off x="5306478" y="5574928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7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0" name="ตัวแทนเนื้อหา 2">
            <a:extLst>
              <a:ext uri="{FF2B5EF4-FFF2-40B4-BE49-F238E27FC236}">
                <a16:creationId xmlns:a16="http://schemas.microsoft.com/office/drawing/2014/main" id="{3967A006-8246-4A70-ACCB-5CE6F18AC3D0}"/>
              </a:ext>
            </a:extLst>
          </p:cNvPr>
          <p:cNvSpPr txBox="1">
            <a:spLocks/>
          </p:cNvSpPr>
          <p:nvPr/>
        </p:nvSpPr>
        <p:spPr>
          <a:xfrm>
            <a:off x="5923785" y="5537421"/>
            <a:ext cx="2754914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Save Draft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 คลิก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Submit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เพื่อบันทึกข้อมูลเข้าสู่ระบบ</a:t>
            </a:r>
          </a:p>
        </p:txBody>
      </p:sp>
      <p:sp>
        <p:nvSpPr>
          <p:cNvPr id="21" name="วงรี 4">
            <a:extLst>
              <a:ext uri="{FF2B5EF4-FFF2-40B4-BE49-F238E27FC236}">
                <a16:creationId xmlns:a16="http://schemas.microsoft.com/office/drawing/2014/main" id="{A939A165-E571-4FEF-8333-12687DE6D06F}"/>
              </a:ext>
            </a:extLst>
          </p:cNvPr>
          <p:cNvSpPr/>
          <p:nvPr/>
        </p:nvSpPr>
        <p:spPr>
          <a:xfrm>
            <a:off x="1195370" y="4797156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6</a:t>
            </a:r>
            <a:endParaRPr lang="th-TH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0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454E89B-B38A-481B-9184-891096B8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903"/>
            <a:ext cx="9144000" cy="52387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การบันทึกข้อมูล </a:t>
            </a: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CCA-01</a:t>
            </a:r>
            <a:endParaRPr lang="th-TH" sz="32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4E2F5-8B6D-4C33-B3D1-0E2F951A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16" y="721692"/>
            <a:ext cx="5037159" cy="244616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740F24-4209-4911-A9CB-180EE665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036" y="2889941"/>
            <a:ext cx="343827" cy="214334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59831-F417-4260-AE3E-F6B9AAE91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024" y="3246324"/>
            <a:ext cx="5057952" cy="326911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2" name="วงรี 4">
            <a:extLst>
              <a:ext uri="{FF2B5EF4-FFF2-40B4-BE49-F238E27FC236}">
                <a16:creationId xmlns:a16="http://schemas.microsoft.com/office/drawing/2014/main" id="{47B742AD-37DD-451D-9F2F-9E6C339408E5}"/>
              </a:ext>
            </a:extLst>
          </p:cNvPr>
          <p:cNvSpPr/>
          <p:nvPr/>
        </p:nvSpPr>
        <p:spPr>
          <a:xfrm>
            <a:off x="5403842" y="2210478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D62F1B-DD7F-4A81-B157-086B928AC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842" y="6201494"/>
            <a:ext cx="628284" cy="2590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17551-786A-4D4D-953D-82EAA5F5E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478" y="6193160"/>
            <a:ext cx="506283" cy="267363"/>
          </a:xfrm>
          <a:prstGeom prst="rect">
            <a:avLst/>
          </a:prstGeom>
        </p:spPr>
      </p:pic>
      <p:sp>
        <p:nvSpPr>
          <p:cNvPr id="19" name="วงรี 4">
            <a:extLst>
              <a:ext uri="{FF2B5EF4-FFF2-40B4-BE49-F238E27FC236}">
                <a16:creationId xmlns:a16="http://schemas.microsoft.com/office/drawing/2014/main" id="{7C1015E1-5C57-4A1E-93EC-AABF4688E3D5}"/>
              </a:ext>
            </a:extLst>
          </p:cNvPr>
          <p:cNvSpPr/>
          <p:nvPr/>
        </p:nvSpPr>
        <p:spPr>
          <a:xfrm>
            <a:off x="5306478" y="5574928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0" name="ตัวแทนเนื้อหา 2">
            <a:extLst>
              <a:ext uri="{FF2B5EF4-FFF2-40B4-BE49-F238E27FC236}">
                <a16:creationId xmlns:a16="http://schemas.microsoft.com/office/drawing/2014/main" id="{3967A006-8246-4A70-ACCB-5CE6F18AC3D0}"/>
              </a:ext>
            </a:extLst>
          </p:cNvPr>
          <p:cNvSpPr txBox="1">
            <a:spLocks/>
          </p:cNvSpPr>
          <p:nvPr/>
        </p:nvSpPr>
        <p:spPr>
          <a:xfrm>
            <a:off x="6129567" y="2149755"/>
            <a:ext cx="2754914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+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เพื่อเพิ่มข้อมูล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CCA-01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วงรี 4">
            <a:extLst>
              <a:ext uri="{FF2B5EF4-FFF2-40B4-BE49-F238E27FC236}">
                <a16:creationId xmlns:a16="http://schemas.microsoft.com/office/drawing/2014/main" id="{12703578-EAD5-4B24-B98D-326FBC7CF83F}"/>
              </a:ext>
            </a:extLst>
          </p:cNvPr>
          <p:cNvSpPr/>
          <p:nvPr/>
        </p:nvSpPr>
        <p:spPr>
          <a:xfrm>
            <a:off x="2526989" y="4357008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2" name="ตัวแทนเนื้อหา 2">
            <a:extLst>
              <a:ext uri="{FF2B5EF4-FFF2-40B4-BE49-F238E27FC236}">
                <a16:creationId xmlns:a16="http://schemas.microsoft.com/office/drawing/2014/main" id="{B8B0F9CF-40F0-4F51-87A4-CD53FA337512}"/>
              </a:ext>
            </a:extLst>
          </p:cNvPr>
          <p:cNvSpPr txBox="1">
            <a:spLocks/>
          </p:cNvSpPr>
          <p:nvPr/>
        </p:nvSpPr>
        <p:spPr>
          <a:xfrm>
            <a:off x="3263618" y="4270268"/>
            <a:ext cx="3646354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ลงข้อมูลบนแบบฟอร์ม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CCA-01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ให้ครบทั้ง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14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</a:t>
            </a:r>
          </a:p>
        </p:txBody>
      </p:sp>
      <p:sp>
        <p:nvSpPr>
          <p:cNvPr id="23" name="ตัวแทนเนื้อหา 2">
            <a:extLst>
              <a:ext uri="{FF2B5EF4-FFF2-40B4-BE49-F238E27FC236}">
                <a16:creationId xmlns:a16="http://schemas.microsoft.com/office/drawing/2014/main" id="{352505B9-1644-47F9-AF3A-B08383E24301}"/>
              </a:ext>
            </a:extLst>
          </p:cNvPr>
          <p:cNvSpPr txBox="1">
            <a:spLocks/>
          </p:cNvSpPr>
          <p:nvPr/>
        </p:nvSpPr>
        <p:spPr>
          <a:xfrm>
            <a:off x="5949468" y="5499915"/>
            <a:ext cx="3115112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Save Draft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 คลิก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Submit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เพื่อบันทึกข้อมูลเข้าสู่ระบบ</a:t>
            </a:r>
          </a:p>
        </p:txBody>
      </p:sp>
    </p:spTree>
    <p:extLst>
      <p:ext uri="{BB962C8B-B14F-4D97-AF65-F5344CB8AC3E}">
        <p14:creationId xmlns:p14="http://schemas.microsoft.com/office/powerpoint/2010/main" val="32366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454E89B-B38A-481B-9184-891096B8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903"/>
            <a:ext cx="9144000" cy="52387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การสร้างใบกำกับงาน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A3DAB-E1F4-4D94-8DF4-064F10066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6" y="916060"/>
            <a:ext cx="5880382" cy="284047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238A9D-E467-4A9C-A7BF-67768ACB8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3" y="3286382"/>
            <a:ext cx="4447609" cy="191949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90DC1D-4428-4ADE-9A78-142D9594C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944" y="5385051"/>
            <a:ext cx="5130842" cy="120457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2" name="วงรี 4">
            <a:extLst>
              <a:ext uri="{FF2B5EF4-FFF2-40B4-BE49-F238E27FC236}">
                <a16:creationId xmlns:a16="http://schemas.microsoft.com/office/drawing/2014/main" id="{47B742AD-37DD-451D-9F2F-9E6C339408E5}"/>
              </a:ext>
            </a:extLst>
          </p:cNvPr>
          <p:cNvSpPr/>
          <p:nvPr/>
        </p:nvSpPr>
        <p:spPr>
          <a:xfrm>
            <a:off x="1233527" y="2454134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0" name="ตัวแทนเนื้อหา 2">
            <a:extLst>
              <a:ext uri="{FF2B5EF4-FFF2-40B4-BE49-F238E27FC236}">
                <a16:creationId xmlns:a16="http://schemas.microsoft.com/office/drawing/2014/main" id="{3967A006-8246-4A70-ACCB-5CE6F18AC3D0}"/>
              </a:ext>
            </a:extLst>
          </p:cNvPr>
          <p:cNvSpPr txBox="1">
            <a:spLocks/>
          </p:cNvSpPr>
          <p:nvPr/>
        </p:nvSpPr>
        <p:spPr>
          <a:xfrm>
            <a:off x="4629187" y="3305030"/>
            <a:ext cx="3229356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ระบุชื่อใบกำกับงาน จากนั้นคลิกปุ่ม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Create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เพื่อบันทึกการสร้าง</a:t>
            </a:r>
          </a:p>
        </p:txBody>
      </p:sp>
      <p:sp>
        <p:nvSpPr>
          <p:cNvPr id="21" name="วงรี 4">
            <a:extLst>
              <a:ext uri="{FF2B5EF4-FFF2-40B4-BE49-F238E27FC236}">
                <a16:creationId xmlns:a16="http://schemas.microsoft.com/office/drawing/2014/main" id="{12703578-EAD5-4B24-B98D-326FBC7CF83F}"/>
              </a:ext>
            </a:extLst>
          </p:cNvPr>
          <p:cNvSpPr/>
          <p:nvPr/>
        </p:nvSpPr>
        <p:spPr>
          <a:xfrm>
            <a:off x="3870505" y="3336993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2" name="ตัวแทนเนื้อหา 2">
            <a:extLst>
              <a:ext uri="{FF2B5EF4-FFF2-40B4-BE49-F238E27FC236}">
                <a16:creationId xmlns:a16="http://schemas.microsoft.com/office/drawing/2014/main" id="{B8B0F9CF-40F0-4F51-87A4-CD53FA337512}"/>
              </a:ext>
            </a:extLst>
          </p:cNvPr>
          <p:cNvSpPr txBox="1">
            <a:spLocks/>
          </p:cNvSpPr>
          <p:nvPr/>
        </p:nvSpPr>
        <p:spPr>
          <a:xfrm>
            <a:off x="1927056" y="2398247"/>
            <a:ext cx="2340144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สร้างใบกำกับงาน</a:t>
            </a:r>
          </a:p>
        </p:txBody>
      </p:sp>
      <p:sp>
        <p:nvSpPr>
          <p:cNvPr id="23" name="ตัวแทนเนื้อหา 2">
            <a:extLst>
              <a:ext uri="{FF2B5EF4-FFF2-40B4-BE49-F238E27FC236}">
                <a16:creationId xmlns:a16="http://schemas.microsoft.com/office/drawing/2014/main" id="{352505B9-1644-47F9-AF3A-B08383E24301}"/>
              </a:ext>
            </a:extLst>
          </p:cNvPr>
          <p:cNvSpPr txBox="1">
            <a:spLocks/>
          </p:cNvSpPr>
          <p:nvPr/>
        </p:nvSpPr>
        <p:spPr>
          <a:xfrm>
            <a:off x="5929621" y="5827410"/>
            <a:ext cx="3115112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เมื่อสร้างเสร็จแล้ว จะมีรายชื่อใบกำกับงานปรากฏ ตามภาพ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E13F7C-9B49-421F-B433-C4120F7EB772}"/>
              </a:ext>
            </a:extLst>
          </p:cNvPr>
          <p:cNvSpPr/>
          <p:nvPr/>
        </p:nvSpPr>
        <p:spPr>
          <a:xfrm>
            <a:off x="955977" y="3211883"/>
            <a:ext cx="935885" cy="288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A55FB8-6CB6-46C6-92CE-F3E37A92E2C5}"/>
              </a:ext>
            </a:extLst>
          </p:cNvPr>
          <p:cNvSpPr/>
          <p:nvPr/>
        </p:nvSpPr>
        <p:spPr>
          <a:xfrm>
            <a:off x="4104057" y="5590319"/>
            <a:ext cx="1455915" cy="835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184214B-C961-4910-8AB7-AF0C8BEFBA68}"/>
              </a:ext>
            </a:extLst>
          </p:cNvPr>
          <p:cNvSpPr/>
          <p:nvPr/>
        </p:nvSpPr>
        <p:spPr>
          <a:xfrm>
            <a:off x="4172505" y="6027938"/>
            <a:ext cx="1180730" cy="239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850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26E6A-4388-489D-B4F5-2649E3FF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7" y="681764"/>
            <a:ext cx="4761647" cy="322808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454E89B-B38A-481B-9184-891096B8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15"/>
            <a:ext cx="9144000" cy="52387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การเพิ่มอาสาสมัครเข้าในใบกำกับงาน</a:t>
            </a:r>
          </a:p>
        </p:txBody>
      </p:sp>
      <p:sp>
        <p:nvSpPr>
          <p:cNvPr id="12" name="วงรี 4">
            <a:extLst>
              <a:ext uri="{FF2B5EF4-FFF2-40B4-BE49-F238E27FC236}">
                <a16:creationId xmlns:a16="http://schemas.microsoft.com/office/drawing/2014/main" id="{47B742AD-37DD-451D-9F2F-9E6C339408E5}"/>
              </a:ext>
            </a:extLst>
          </p:cNvPr>
          <p:cNvSpPr/>
          <p:nvPr/>
        </p:nvSpPr>
        <p:spPr>
          <a:xfrm>
            <a:off x="269208" y="1706700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2" name="ตัวแทนเนื้อหา 2">
            <a:extLst>
              <a:ext uri="{FF2B5EF4-FFF2-40B4-BE49-F238E27FC236}">
                <a16:creationId xmlns:a16="http://schemas.microsoft.com/office/drawing/2014/main" id="{B8B0F9CF-40F0-4F51-87A4-CD53FA337512}"/>
              </a:ext>
            </a:extLst>
          </p:cNvPr>
          <p:cNvSpPr txBox="1">
            <a:spLocks/>
          </p:cNvSpPr>
          <p:nvPr/>
        </p:nvSpPr>
        <p:spPr>
          <a:xfrm>
            <a:off x="903963" y="1637087"/>
            <a:ext cx="2811343" cy="5238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คลิกเลือก รายชื่อผู้ป่วยที่ต้องการนำเข้าใบกำกับงาน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E13F7C-9B49-421F-B433-C4120F7EB772}"/>
              </a:ext>
            </a:extLst>
          </p:cNvPr>
          <p:cNvSpPr/>
          <p:nvPr/>
        </p:nvSpPr>
        <p:spPr>
          <a:xfrm>
            <a:off x="269208" y="2266974"/>
            <a:ext cx="796781" cy="16064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A55FB8-6CB6-46C6-92CE-F3E37A92E2C5}"/>
              </a:ext>
            </a:extLst>
          </p:cNvPr>
          <p:cNvSpPr/>
          <p:nvPr/>
        </p:nvSpPr>
        <p:spPr>
          <a:xfrm>
            <a:off x="2364828" y="1296298"/>
            <a:ext cx="1450428" cy="3029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5684E-58C9-412A-BD69-E1C070EA7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777" y="1408169"/>
            <a:ext cx="4454247" cy="171760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0" name="ตัวแทนเนื้อหา 2">
            <a:extLst>
              <a:ext uri="{FF2B5EF4-FFF2-40B4-BE49-F238E27FC236}">
                <a16:creationId xmlns:a16="http://schemas.microsoft.com/office/drawing/2014/main" id="{3967A006-8246-4A70-ACCB-5CE6F18AC3D0}"/>
              </a:ext>
            </a:extLst>
          </p:cNvPr>
          <p:cNvSpPr txBox="1">
            <a:spLocks/>
          </p:cNvSpPr>
          <p:nvPr/>
        </p:nvSpPr>
        <p:spPr>
          <a:xfrm>
            <a:off x="3715306" y="593296"/>
            <a:ext cx="2688305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เพิ่มรายชื่อที่เลือกลงในใบกำกับงาน</a:t>
            </a:r>
          </a:p>
        </p:txBody>
      </p:sp>
      <p:sp>
        <p:nvSpPr>
          <p:cNvPr id="21" name="วงรี 4">
            <a:extLst>
              <a:ext uri="{FF2B5EF4-FFF2-40B4-BE49-F238E27FC236}">
                <a16:creationId xmlns:a16="http://schemas.microsoft.com/office/drawing/2014/main" id="{12703578-EAD5-4B24-B98D-326FBC7CF83F}"/>
              </a:ext>
            </a:extLst>
          </p:cNvPr>
          <p:cNvSpPr/>
          <p:nvPr/>
        </p:nvSpPr>
        <p:spPr>
          <a:xfrm>
            <a:off x="2961120" y="649012"/>
            <a:ext cx="545626" cy="523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3" name="ตัวแทนเนื้อหา 2">
            <a:extLst>
              <a:ext uri="{FF2B5EF4-FFF2-40B4-BE49-F238E27FC236}">
                <a16:creationId xmlns:a16="http://schemas.microsoft.com/office/drawing/2014/main" id="{352505B9-1644-47F9-AF3A-B08383E24301}"/>
              </a:ext>
            </a:extLst>
          </p:cNvPr>
          <p:cNvSpPr txBox="1">
            <a:spLocks/>
          </p:cNvSpPr>
          <p:nvPr/>
        </p:nvSpPr>
        <p:spPr>
          <a:xfrm>
            <a:off x="6279538" y="1599923"/>
            <a:ext cx="2752688" cy="54443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คลิกเลือกใบกำกับงานที่ท่านต้องการ เพิ่มรายชื่อผู้ป่วยเข้าไป</a:t>
            </a:r>
          </a:p>
        </p:txBody>
      </p:sp>
      <p:sp>
        <p:nvSpPr>
          <p:cNvPr id="17" name="วงรี 4">
            <a:extLst>
              <a:ext uri="{FF2B5EF4-FFF2-40B4-BE49-F238E27FC236}">
                <a16:creationId xmlns:a16="http://schemas.microsoft.com/office/drawing/2014/main" id="{33893B9A-044E-4E60-8B3E-AB76084060F2}"/>
              </a:ext>
            </a:extLst>
          </p:cNvPr>
          <p:cNvSpPr/>
          <p:nvPr/>
        </p:nvSpPr>
        <p:spPr>
          <a:xfrm>
            <a:off x="5665610" y="1637087"/>
            <a:ext cx="571649" cy="544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7DBB39-EDEF-4864-BCB8-CE80F87E2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497" y="3219883"/>
            <a:ext cx="5451910" cy="349922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6" name="ตัวแทนเนื้อหา 2">
            <a:extLst>
              <a:ext uri="{FF2B5EF4-FFF2-40B4-BE49-F238E27FC236}">
                <a16:creationId xmlns:a16="http://schemas.microsoft.com/office/drawing/2014/main" id="{F3E2D026-9945-48F8-AD53-47A15B49FE84}"/>
              </a:ext>
            </a:extLst>
          </p:cNvPr>
          <p:cNvSpPr txBox="1">
            <a:spLocks/>
          </p:cNvSpPr>
          <p:nvPr/>
        </p:nvSpPr>
        <p:spPr>
          <a:xfrm>
            <a:off x="2757208" y="5245068"/>
            <a:ext cx="4084489" cy="54443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เมื่อท่านเลือก ใบกำกับงานที่ท่านสร้างไว้ ระบบจะแสดงรายชื่ออาสาสมัครภายใต้ใบกำกับออกมาแสดง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E86597-2E17-46DA-A16D-74AE8B9B8094}"/>
              </a:ext>
            </a:extLst>
          </p:cNvPr>
          <p:cNvSpPr/>
          <p:nvPr/>
        </p:nvSpPr>
        <p:spPr>
          <a:xfrm>
            <a:off x="3715544" y="3414947"/>
            <a:ext cx="1161256" cy="241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6AE99A5-907A-453C-BCF7-40903CD7334E}"/>
              </a:ext>
            </a:extLst>
          </p:cNvPr>
          <p:cNvSpPr/>
          <p:nvPr/>
        </p:nvSpPr>
        <p:spPr>
          <a:xfrm>
            <a:off x="2390153" y="3678621"/>
            <a:ext cx="1351530" cy="1902463"/>
          </a:xfrm>
          <a:custGeom>
            <a:avLst/>
            <a:gdLst>
              <a:gd name="connsiteX0" fmla="*/ 1351530 w 1351530"/>
              <a:gd name="connsiteY0" fmla="*/ 0 h 1902463"/>
              <a:gd name="connsiteX1" fmla="*/ 48247 w 1351530"/>
              <a:gd name="connsiteY1" fmla="*/ 1587062 h 1902463"/>
              <a:gd name="connsiteX2" fmla="*/ 405599 w 1351530"/>
              <a:gd name="connsiteY2" fmla="*/ 1902372 h 190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1530" h="1902463">
                <a:moveTo>
                  <a:pt x="1351530" y="0"/>
                </a:moveTo>
                <a:cubicBezTo>
                  <a:pt x="778716" y="635000"/>
                  <a:pt x="205902" y="1270000"/>
                  <a:pt x="48247" y="1587062"/>
                </a:cubicBezTo>
                <a:cubicBezTo>
                  <a:pt x="-109408" y="1904124"/>
                  <a:pt x="148095" y="1903248"/>
                  <a:pt x="405599" y="1902372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7A6104-715B-4C44-BE87-CA010C7864B8}"/>
              </a:ext>
            </a:extLst>
          </p:cNvPr>
          <p:cNvSpPr/>
          <p:nvPr/>
        </p:nvSpPr>
        <p:spPr>
          <a:xfrm>
            <a:off x="5433986" y="4040313"/>
            <a:ext cx="1161256" cy="241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ตัวแทนเนื้อหา 2">
            <a:extLst>
              <a:ext uri="{FF2B5EF4-FFF2-40B4-BE49-F238E27FC236}">
                <a16:creationId xmlns:a16="http://schemas.microsoft.com/office/drawing/2014/main" id="{890DC6A3-8A24-446C-8ABA-199B38265427}"/>
              </a:ext>
            </a:extLst>
          </p:cNvPr>
          <p:cNvSpPr txBox="1">
            <a:spLocks/>
          </p:cNvSpPr>
          <p:nvPr/>
        </p:nvSpPr>
        <p:spPr>
          <a:xfrm>
            <a:off x="6713927" y="3694254"/>
            <a:ext cx="2318299" cy="86592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หากท่านต้องการลบผู้ป่วย ให้คลิกเลือกผู้ป่วย จากนั้น คลิกปุ่มยกเลิกรายการที่เลือก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9B4A2E9-9AFC-4640-B153-99BB6975E9BF}"/>
              </a:ext>
            </a:extLst>
          </p:cNvPr>
          <p:cNvSpPr/>
          <p:nvPr/>
        </p:nvSpPr>
        <p:spPr>
          <a:xfrm>
            <a:off x="6117021" y="3378920"/>
            <a:ext cx="2005713" cy="636032"/>
          </a:xfrm>
          <a:custGeom>
            <a:avLst/>
            <a:gdLst>
              <a:gd name="connsiteX0" fmla="*/ 0 w 2005713"/>
              <a:gd name="connsiteY0" fmla="*/ 636032 h 636032"/>
              <a:gd name="connsiteX1" fmla="*/ 1755227 w 2005713"/>
              <a:gd name="connsiteY1" fmla="*/ 5411 h 636032"/>
              <a:gd name="connsiteX2" fmla="*/ 1954924 w 2005713"/>
              <a:gd name="connsiteY2" fmla="*/ 383783 h 63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5713" h="636032">
                <a:moveTo>
                  <a:pt x="0" y="636032"/>
                </a:moveTo>
                <a:cubicBezTo>
                  <a:pt x="714703" y="341742"/>
                  <a:pt x="1429406" y="47453"/>
                  <a:pt x="1755227" y="5411"/>
                </a:cubicBezTo>
                <a:cubicBezTo>
                  <a:pt x="2081048" y="-36631"/>
                  <a:pt x="2017986" y="173576"/>
                  <a:pt x="1954924" y="38378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1CD25-5E61-49BB-9340-15169877A5BB}"/>
              </a:ext>
            </a:extLst>
          </p:cNvPr>
          <p:cNvSpPr txBox="1"/>
          <p:nvPr/>
        </p:nvSpPr>
        <p:spPr>
          <a:xfrm>
            <a:off x="3755551" y="3429000"/>
            <a:ext cx="10964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CASCAP-DCP.7</a:t>
            </a:r>
            <a:endParaRPr lang="th-TH" sz="1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AB7D02-2D18-4D5C-9A1C-5B3DAA13CE95}"/>
              </a:ext>
            </a:extLst>
          </p:cNvPr>
          <p:cNvSpPr/>
          <p:nvPr/>
        </p:nvSpPr>
        <p:spPr>
          <a:xfrm>
            <a:off x="3723128" y="3413979"/>
            <a:ext cx="1161256" cy="241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66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F2F14A-E103-451F-9077-ED0431CB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181"/>
            <a:ext cx="9144000" cy="3795623"/>
          </a:xfrm>
          <a:prstGeom prst="rect">
            <a:avLst/>
          </a:prstGeom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6D1CB25F-3341-4C64-B7EF-0D5982CC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15"/>
            <a:ext cx="9144000" cy="52387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 </a:t>
            </a: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Export </a:t>
            </a:r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 และการพิมพ์สติกเกอร์</a:t>
            </a:r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9EFE762C-FC39-4AA6-B439-E698E8D46DB8}"/>
              </a:ext>
            </a:extLst>
          </p:cNvPr>
          <p:cNvSpPr txBox="1">
            <a:spLocks/>
          </p:cNvSpPr>
          <p:nvPr/>
        </p:nvSpPr>
        <p:spPr>
          <a:xfrm>
            <a:off x="3501116" y="892739"/>
            <a:ext cx="2688305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การพิมพ์รายงาน ในรูปแบบ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PDF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BBE42B-F642-42B9-8F2A-3123A6975CD7}"/>
              </a:ext>
            </a:extLst>
          </p:cNvPr>
          <p:cNvSpPr/>
          <p:nvPr/>
        </p:nvSpPr>
        <p:spPr>
          <a:xfrm>
            <a:off x="4572000" y="1653875"/>
            <a:ext cx="546538" cy="290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0FBC6E-642D-49BE-BBAD-02EE1DAB963B}"/>
              </a:ext>
            </a:extLst>
          </p:cNvPr>
          <p:cNvSpPr/>
          <p:nvPr/>
        </p:nvSpPr>
        <p:spPr>
          <a:xfrm>
            <a:off x="5181600" y="1647960"/>
            <a:ext cx="2532993" cy="2754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ตัวแทนเนื้อหา 2">
            <a:extLst>
              <a:ext uri="{FF2B5EF4-FFF2-40B4-BE49-F238E27FC236}">
                <a16:creationId xmlns:a16="http://schemas.microsoft.com/office/drawing/2014/main" id="{1FD89AEB-ED88-48D6-BD8C-DDA113F3F4CE}"/>
              </a:ext>
            </a:extLst>
          </p:cNvPr>
          <p:cNvSpPr txBox="1">
            <a:spLocks/>
          </p:cNvSpPr>
          <p:nvPr/>
        </p:nvSpPr>
        <p:spPr>
          <a:xfrm>
            <a:off x="5026288" y="2390131"/>
            <a:ext cx="2688305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การพิมพ์สติกเกอร์ขนาด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A5a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A09B83-3DD7-4856-A98C-30C28DF1CF39}"/>
              </a:ext>
            </a:extLst>
          </p:cNvPr>
          <p:cNvSpPr/>
          <p:nvPr/>
        </p:nvSpPr>
        <p:spPr>
          <a:xfrm>
            <a:off x="3542388" y="1387366"/>
            <a:ext cx="1019102" cy="523628"/>
          </a:xfrm>
          <a:custGeom>
            <a:avLst/>
            <a:gdLst>
              <a:gd name="connsiteX0" fmla="*/ 1019102 w 1019102"/>
              <a:gd name="connsiteY0" fmla="*/ 462455 h 523628"/>
              <a:gd name="connsiteX1" fmla="*/ 20619 w 1019102"/>
              <a:gd name="connsiteY1" fmla="*/ 483475 h 523628"/>
              <a:gd name="connsiteX2" fmla="*/ 441033 w 1019102"/>
              <a:gd name="connsiteY2" fmla="*/ 0 h 52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02" h="523628">
                <a:moveTo>
                  <a:pt x="1019102" y="462455"/>
                </a:moveTo>
                <a:cubicBezTo>
                  <a:pt x="568033" y="511503"/>
                  <a:pt x="116964" y="560551"/>
                  <a:pt x="20619" y="483475"/>
                </a:cubicBezTo>
                <a:cubicBezTo>
                  <a:pt x="-75726" y="406399"/>
                  <a:pt x="182653" y="203199"/>
                  <a:pt x="44103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60805B-2232-4C7F-B2CA-B1E136BB9E75}"/>
              </a:ext>
            </a:extLst>
          </p:cNvPr>
          <p:cNvSpPr/>
          <p:nvPr/>
        </p:nvSpPr>
        <p:spPr>
          <a:xfrm>
            <a:off x="4381744" y="1923394"/>
            <a:ext cx="927048" cy="788276"/>
          </a:xfrm>
          <a:custGeom>
            <a:avLst/>
            <a:gdLst>
              <a:gd name="connsiteX0" fmla="*/ 927048 w 927048"/>
              <a:gd name="connsiteY0" fmla="*/ 0 h 788276"/>
              <a:gd name="connsiteX1" fmla="*/ 2138 w 927048"/>
              <a:gd name="connsiteY1" fmla="*/ 599089 h 788276"/>
              <a:gd name="connsiteX2" fmla="*/ 653779 w 927048"/>
              <a:gd name="connsiteY2" fmla="*/ 788276 h 788276"/>
              <a:gd name="connsiteX3" fmla="*/ 653779 w 927048"/>
              <a:gd name="connsiteY3" fmla="*/ 788276 h 788276"/>
              <a:gd name="connsiteX4" fmla="*/ 653779 w 927048"/>
              <a:gd name="connsiteY4" fmla="*/ 788276 h 788276"/>
              <a:gd name="connsiteX5" fmla="*/ 653779 w 927048"/>
              <a:gd name="connsiteY5" fmla="*/ 788276 h 78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048" h="788276">
                <a:moveTo>
                  <a:pt x="927048" y="0"/>
                </a:moveTo>
                <a:cubicBezTo>
                  <a:pt x="487365" y="233855"/>
                  <a:pt x="47683" y="467710"/>
                  <a:pt x="2138" y="599089"/>
                </a:cubicBezTo>
                <a:cubicBezTo>
                  <a:pt x="-43407" y="730468"/>
                  <a:pt x="653779" y="788276"/>
                  <a:pt x="653779" y="788276"/>
                </a:cubicBezTo>
                <a:lnTo>
                  <a:pt x="653779" y="788276"/>
                </a:lnTo>
                <a:lnTo>
                  <a:pt x="653779" y="788276"/>
                </a:lnTo>
                <a:lnTo>
                  <a:pt x="653779" y="788276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42910-0D3F-472E-8B3A-6A6559510651}"/>
              </a:ext>
            </a:extLst>
          </p:cNvPr>
          <p:cNvSpPr/>
          <p:nvPr/>
        </p:nvSpPr>
        <p:spPr>
          <a:xfrm>
            <a:off x="7777655" y="1653875"/>
            <a:ext cx="326223" cy="269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ตัวแทนเนื้อหา 2">
            <a:extLst>
              <a:ext uri="{FF2B5EF4-FFF2-40B4-BE49-F238E27FC236}">
                <a16:creationId xmlns:a16="http://schemas.microsoft.com/office/drawing/2014/main" id="{6506FC75-52DF-475F-915D-4DED8789D75C}"/>
              </a:ext>
            </a:extLst>
          </p:cNvPr>
          <p:cNvSpPr txBox="1">
            <a:spLocks/>
          </p:cNvSpPr>
          <p:nvPr/>
        </p:nvSpPr>
        <p:spPr>
          <a:xfrm>
            <a:off x="6061557" y="3301523"/>
            <a:ext cx="2688305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Export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ใสรูปแบบ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Excel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60363E-0D36-4647-AE87-6CAE3324E88E}"/>
              </a:ext>
            </a:extLst>
          </p:cNvPr>
          <p:cNvSpPr/>
          <p:nvPr/>
        </p:nvSpPr>
        <p:spPr>
          <a:xfrm>
            <a:off x="8113986" y="1849821"/>
            <a:ext cx="683910" cy="1660634"/>
          </a:xfrm>
          <a:custGeom>
            <a:avLst/>
            <a:gdLst>
              <a:gd name="connsiteX0" fmla="*/ 0 w 683910"/>
              <a:gd name="connsiteY0" fmla="*/ 0 h 1660634"/>
              <a:gd name="connsiteX1" fmla="*/ 672662 w 683910"/>
              <a:gd name="connsiteY1" fmla="*/ 903889 h 1660634"/>
              <a:gd name="connsiteX2" fmla="*/ 357352 w 683910"/>
              <a:gd name="connsiteY2" fmla="*/ 1660634 h 166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910" h="1660634">
                <a:moveTo>
                  <a:pt x="0" y="0"/>
                </a:moveTo>
                <a:cubicBezTo>
                  <a:pt x="306551" y="313558"/>
                  <a:pt x="613103" y="627117"/>
                  <a:pt x="672662" y="903889"/>
                </a:cubicBezTo>
                <a:cubicBezTo>
                  <a:pt x="732221" y="1180661"/>
                  <a:pt x="544786" y="1420647"/>
                  <a:pt x="357352" y="166063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6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8BE0E31-A460-4B31-9C08-B4E414B9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15"/>
            <a:ext cx="9144000" cy="52387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การตรวจสอบความสมบูรณ์ของการลงทะเบียนอาสาสมัคร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D2607-2041-4551-8A57-0D8D8A13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900"/>
            <a:ext cx="9144000" cy="355626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C8552443-D9FE-4A22-A66A-D4F36C276081}"/>
              </a:ext>
            </a:extLst>
          </p:cNvPr>
          <p:cNvSpPr txBox="1">
            <a:spLocks/>
          </p:cNvSpPr>
          <p:nvPr/>
        </p:nvSpPr>
        <p:spPr>
          <a:xfrm>
            <a:off x="0" y="1428766"/>
            <a:ext cx="2688305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เมนูกำกับงาน </a:t>
            </a:r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CASCAP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F61ED1-8FFD-46CD-A9E2-A90AE3F03EA3}"/>
              </a:ext>
            </a:extLst>
          </p:cNvPr>
          <p:cNvSpPr/>
          <p:nvPr/>
        </p:nvSpPr>
        <p:spPr>
          <a:xfrm>
            <a:off x="6999888" y="1177901"/>
            <a:ext cx="756745" cy="250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512F4-4AD8-4E0F-82AF-C62BB2F73307}"/>
              </a:ext>
            </a:extLst>
          </p:cNvPr>
          <p:cNvSpPr/>
          <p:nvPr/>
        </p:nvSpPr>
        <p:spPr>
          <a:xfrm>
            <a:off x="6752895" y="2027653"/>
            <a:ext cx="1003738" cy="169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3E5187-AB54-46FC-99AD-E94766C7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05" y="3681017"/>
            <a:ext cx="3557600" cy="240640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504E7A-5785-4D46-B14D-25CAF21DF9A2}"/>
              </a:ext>
            </a:extLst>
          </p:cNvPr>
          <p:cNvSpPr/>
          <p:nvPr/>
        </p:nvSpPr>
        <p:spPr>
          <a:xfrm>
            <a:off x="94592" y="2704543"/>
            <a:ext cx="966953" cy="259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F1B56F-C3C6-4635-8580-4C01C865370E}"/>
              </a:ext>
            </a:extLst>
          </p:cNvPr>
          <p:cNvSpPr/>
          <p:nvPr/>
        </p:nvSpPr>
        <p:spPr>
          <a:xfrm>
            <a:off x="394376" y="2953407"/>
            <a:ext cx="625127" cy="1650124"/>
          </a:xfrm>
          <a:custGeom>
            <a:avLst/>
            <a:gdLst>
              <a:gd name="connsiteX0" fmla="*/ 383390 w 625127"/>
              <a:gd name="connsiteY0" fmla="*/ 0 h 1650124"/>
              <a:gd name="connsiteX1" fmla="*/ 5017 w 625127"/>
              <a:gd name="connsiteY1" fmla="*/ 1324303 h 1650124"/>
              <a:gd name="connsiteX2" fmla="*/ 625127 w 625127"/>
              <a:gd name="connsiteY2" fmla="*/ 1650124 h 165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127" h="1650124">
                <a:moveTo>
                  <a:pt x="383390" y="0"/>
                </a:moveTo>
                <a:cubicBezTo>
                  <a:pt x="174058" y="524641"/>
                  <a:pt x="-35273" y="1049282"/>
                  <a:pt x="5017" y="1324303"/>
                </a:cubicBezTo>
                <a:cubicBezTo>
                  <a:pt x="45306" y="1599324"/>
                  <a:pt x="335216" y="1624724"/>
                  <a:pt x="625127" y="165012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9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D005870A-7700-4C91-9052-DA21AD46D148}"/>
              </a:ext>
            </a:extLst>
          </p:cNvPr>
          <p:cNvSpPr/>
          <p:nvPr/>
        </p:nvSpPr>
        <p:spPr>
          <a:xfrm>
            <a:off x="2357583" y="3219845"/>
            <a:ext cx="1971963" cy="1681019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D34ED4-D245-4812-8E03-ACC01B44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721"/>
            <a:ext cx="9144000" cy="540038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600" b="1" dirty="0" err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Isan</a:t>
            </a: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600" b="1" dirty="0" err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Cohort</a:t>
            </a: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600" b="1" dirty="0" err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Workflow</a:t>
            </a:r>
            <a:endParaRPr lang="th-TH" sz="36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9BB8F0B-0386-4B50-9D02-7116E778EC67}"/>
              </a:ext>
            </a:extLst>
          </p:cNvPr>
          <p:cNvSpPr txBox="1"/>
          <p:nvPr/>
        </p:nvSpPr>
        <p:spPr>
          <a:xfrm>
            <a:off x="2613891" y="1228207"/>
            <a:ext cx="1431636" cy="36933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CASCAP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467C807-6936-4072-A67A-ED00BBD4E709}"/>
              </a:ext>
            </a:extLst>
          </p:cNvPr>
          <p:cNvSpPr txBox="1"/>
          <p:nvPr/>
        </p:nvSpPr>
        <p:spPr>
          <a:xfrm>
            <a:off x="5283199" y="1218848"/>
            <a:ext cx="1108363" cy="36933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OV-CCA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16A3F43-E6EB-4BE7-BB20-DA16A8EF255D}"/>
              </a:ext>
            </a:extLst>
          </p:cNvPr>
          <p:cNvSpPr txBox="1"/>
          <p:nvPr/>
        </p:nvSpPr>
        <p:spPr>
          <a:xfrm>
            <a:off x="2623128" y="3289077"/>
            <a:ext cx="144087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ลงทะเบียนกลุ่มเสี่ยง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2E2D998-4096-49E1-AD2A-5E510E8092F7}"/>
              </a:ext>
            </a:extLst>
          </p:cNvPr>
          <p:cNvSpPr txBox="1"/>
          <p:nvPr/>
        </p:nvSpPr>
        <p:spPr>
          <a:xfrm>
            <a:off x="2618509" y="4443239"/>
            <a:ext cx="144087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CCA-01</a:t>
            </a:r>
          </a:p>
        </p:txBody>
      </p:sp>
      <p:cxnSp>
        <p:nvCxnSpPr>
          <p:cNvPr id="11" name="ตัวเชื่อมต่อ: หักมุม 10">
            <a:extLst>
              <a:ext uri="{FF2B5EF4-FFF2-40B4-BE49-F238E27FC236}">
                <a16:creationId xmlns:a16="http://schemas.microsoft.com/office/drawing/2014/main" id="{8777E3FC-B28D-4FFB-B99B-F823ED7798C2}"/>
              </a:ext>
            </a:extLst>
          </p:cNvPr>
          <p:cNvCxnSpPr>
            <a:cxnSpLocks/>
            <a:endCxn id="6" idx="3"/>
          </p:cNvCxnSpPr>
          <p:nvPr/>
        </p:nvCxnSpPr>
        <p:spPr>
          <a:xfrm rot="5400000">
            <a:off x="4044871" y="1607309"/>
            <a:ext cx="2024064" cy="1985804"/>
          </a:xfrm>
          <a:prstGeom prst="bent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>
            <a:extLst>
              <a:ext uri="{FF2B5EF4-FFF2-40B4-BE49-F238E27FC236}">
                <a16:creationId xmlns:a16="http://schemas.microsoft.com/office/drawing/2014/main" id="{06A9EE93-F42E-45C6-A37F-F790E935EB6A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3338946" y="3935408"/>
            <a:ext cx="4619" cy="50783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>
            <a:extLst>
              <a:ext uri="{FF2B5EF4-FFF2-40B4-BE49-F238E27FC236}">
                <a16:creationId xmlns:a16="http://schemas.microsoft.com/office/drawing/2014/main" id="{C2F8029F-DCD7-4969-B7DB-D86C02DE0D92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3329709" y="1597539"/>
            <a:ext cx="13856" cy="16915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F4107C05-5588-4CA6-9BA1-AA938128710A}"/>
              </a:ext>
            </a:extLst>
          </p:cNvPr>
          <p:cNvSpPr txBox="1"/>
          <p:nvPr/>
        </p:nvSpPr>
        <p:spPr>
          <a:xfrm>
            <a:off x="2623128" y="5265473"/>
            <a:ext cx="1431636" cy="36933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CCA-02</a:t>
            </a:r>
          </a:p>
        </p:txBody>
      </p:sp>
      <p:cxnSp>
        <p:nvCxnSpPr>
          <p:cNvPr id="24" name="ลูกศรเชื่อมต่อแบบตรง 23">
            <a:extLst>
              <a:ext uri="{FF2B5EF4-FFF2-40B4-BE49-F238E27FC236}">
                <a16:creationId xmlns:a16="http://schemas.microsoft.com/office/drawing/2014/main" id="{FAD04EF7-9815-433E-B0AF-AD0753352EAE}"/>
              </a:ext>
            </a:extLst>
          </p:cNvPr>
          <p:cNvCxnSpPr>
            <a:stCxn id="7" idx="2"/>
            <a:endCxn id="22" idx="0"/>
          </p:cNvCxnSpPr>
          <p:nvPr/>
        </p:nvCxnSpPr>
        <p:spPr>
          <a:xfrm>
            <a:off x="3338946" y="4812571"/>
            <a:ext cx="0" cy="45290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>
            <a:extLst>
              <a:ext uri="{FF2B5EF4-FFF2-40B4-BE49-F238E27FC236}">
                <a16:creationId xmlns:a16="http://schemas.microsoft.com/office/drawing/2014/main" id="{A074AE73-F555-49FE-9615-F491B188993A}"/>
              </a:ext>
            </a:extLst>
          </p:cNvPr>
          <p:cNvCxnSpPr>
            <a:cxnSpLocks/>
          </p:cNvCxnSpPr>
          <p:nvPr/>
        </p:nvCxnSpPr>
        <p:spPr>
          <a:xfrm flipH="1">
            <a:off x="6056740" y="1588180"/>
            <a:ext cx="2" cy="326542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2782DBB9-A35D-4414-8E71-FA656236EAB9}"/>
              </a:ext>
            </a:extLst>
          </p:cNvPr>
          <p:cNvSpPr txBox="1"/>
          <p:nvPr/>
        </p:nvSpPr>
        <p:spPr>
          <a:xfrm>
            <a:off x="4856885" y="4844662"/>
            <a:ext cx="2724723" cy="1754326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OV-01K: </a:t>
            </a:r>
            <a:r>
              <a:rPr lang="th-TH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Kato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OV-01P: </a:t>
            </a:r>
            <a:r>
              <a:rPr lang="th-TH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Paeasep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OV-01F: FECT</a:t>
            </a:r>
          </a:p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OV-01U: </a:t>
            </a:r>
            <a:r>
              <a:rPr lang="th-TH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Urine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OV-02: </a:t>
            </a:r>
            <a:r>
              <a:rPr lang="th-TH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Demographic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Information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OV-03: </a:t>
            </a:r>
            <a:r>
              <a:rPr lang="th-TH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Treatment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30" name="ลูกศรเชื่อมต่อแบบตรง 29">
            <a:extLst>
              <a:ext uri="{FF2B5EF4-FFF2-40B4-BE49-F238E27FC236}">
                <a16:creationId xmlns:a16="http://schemas.microsoft.com/office/drawing/2014/main" id="{439CF4A8-FEE7-4200-BCA9-C71BE5F03CB7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4329546" y="4060354"/>
            <a:ext cx="1720259" cy="1"/>
          </a:xfrm>
          <a:prstGeom prst="straightConnector1">
            <a:avLst/>
          </a:prstGeom>
          <a:ln w="762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79D6FCE8-C9AF-4AD5-8577-F732082254AE}"/>
              </a:ext>
            </a:extLst>
          </p:cNvPr>
          <p:cNvSpPr txBox="1"/>
          <p:nvPr/>
        </p:nvSpPr>
        <p:spPr>
          <a:xfrm>
            <a:off x="6691744" y="1127235"/>
            <a:ext cx="174740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ประชาชนในเขตพื้นที่รับผิดชอบ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อายุ 15 ปีขึ้นไป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มีประวัติการติดเชื้อพยาธิใบไม้ในตับ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เคยกินย่าฆ่าพยาธิใบไม้ในตับ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เคยรับประทานปลาน้ำจืดมีเกล็ด แบบ สุกๆ ดิบๆ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32E6C0E9-B462-4A02-B195-EE33EC07CE73}"/>
              </a:ext>
            </a:extLst>
          </p:cNvPr>
          <p:cNvSpPr txBox="1"/>
          <p:nvPr/>
        </p:nvSpPr>
        <p:spPr>
          <a:xfrm>
            <a:off x="431512" y="1127235"/>
            <a:ext cx="174740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อายุ 40 ปีขึ้นไป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มีประวัติการติดเชื้อพยาธิใบไม้ในตับ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เคยกินย่าฆ่าพยาธิใบไม้ในตับ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เคยรับประทานปลาน้ำจืดมีเกล็ด แบบ สุกๆ ดิบๆ</a:t>
            </a:r>
          </a:p>
        </p:txBody>
      </p:sp>
      <p:cxnSp>
        <p:nvCxnSpPr>
          <p:cNvPr id="41" name="ลูกศรเชื่อมต่อแบบตรง 40">
            <a:extLst>
              <a:ext uri="{FF2B5EF4-FFF2-40B4-BE49-F238E27FC236}">
                <a16:creationId xmlns:a16="http://schemas.microsoft.com/office/drawing/2014/main" id="{9E709182-550D-4D85-8486-38F540E1BDB7}"/>
              </a:ext>
            </a:extLst>
          </p:cNvPr>
          <p:cNvCxnSpPr>
            <a:endCxn id="4" idx="1"/>
          </p:cNvCxnSpPr>
          <p:nvPr/>
        </p:nvCxnSpPr>
        <p:spPr>
          <a:xfrm>
            <a:off x="2178917" y="1412873"/>
            <a:ext cx="434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>
            <a:extLst>
              <a:ext uri="{FF2B5EF4-FFF2-40B4-BE49-F238E27FC236}">
                <a16:creationId xmlns:a16="http://schemas.microsoft.com/office/drawing/2014/main" id="{75117FE8-D73A-4647-B47E-D1F819078B6B}"/>
              </a:ext>
            </a:extLst>
          </p:cNvPr>
          <p:cNvCxnSpPr>
            <a:endCxn id="5" idx="3"/>
          </p:cNvCxnSpPr>
          <p:nvPr/>
        </p:nvCxnSpPr>
        <p:spPr>
          <a:xfrm flipH="1">
            <a:off x="6391562" y="1403514"/>
            <a:ext cx="300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ข้าวหลามตัด 56">
            <a:extLst>
              <a:ext uri="{FF2B5EF4-FFF2-40B4-BE49-F238E27FC236}">
                <a16:creationId xmlns:a16="http://schemas.microsoft.com/office/drawing/2014/main" id="{9B86F950-38AE-4054-B530-AFB9658BE1A9}"/>
              </a:ext>
            </a:extLst>
          </p:cNvPr>
          <p:cNvSpPr/>
          <p:nvPr/>
        </p:nvSpPr>
        <p:spPr>
          <a:xfrm>
            <a:off x="2496140" y="2185749"/>
            <a:ext cx="1680994" cy="764983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ยินยอมเข้าร่วมโครงการหรือไม่?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4D8ABB53-DC62-4A7A-AE7B-D738F671A2F5}"/>
              </a:ext>
            </a:extLst>
          </p:cNvPr>
          <p:cNvSpPr txBox="1"/>
          <p:nvPr/>
        </p:nvSpPr>
        <p:spPr>
          <a:xfrm>
            <a:off x="1967347" y="5959980"/>
            <a:ext cx="2724723" cy="36933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CCA-02.1, CCA-03, CCA-04, CCA-05</a:t>
            </a:r>
          </a:p>
        </p:txBody>
      </p:sp>
      <p:cxnSp>
        <p:nvCxnSpPr>
          <p:cNvPr id="62" name="ลูกศรเชื่อมต่อแบบตรง 61">
            <a:extLst>
              <a:ext uri="{FF2B5EF4-FFF2-40B4-BE49-F238E27FC236}">
                <a16:creationId xmlns:a16="http://schemas.microsoft.com/office/drawing/2014/main" id="{CEF5D3D7-8C61-40E4-ABB5-3A7E66064D0C}"/>
              </a:ext>
            </a:extLst>
          </p:cNvPr>
          <p:cNvCxnSpPr>
            <a:cxnSpLocks/>
            <a:stCxn id="22" idx="2"/>
            <a:endCxn id="58" idx="0"/>
          </p:cNvCxnSpPr>
          <p:nvPr/>
        </p:nvCxnSpPr>
        <p:spPr>
          <a:xfrm flipH="1">
            <a:off x="3329709" y="5634805"/>
            <a:ext cx="9237" cy="3251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688A2158-3269-4780-8CC5-FD1A66C9005A}"/>
              </a:ext>
            </a:extLst>
          </p:cNvPr>
          <p:cNvSpPr txBox="1"/>
          <p:nvPr/>
        </p:nvSpPr>
        <p:spPr>
          <a:xfrm>
            <a:off x="431512" y="2500859"/>
            <a:ext cx="1709015" cy="58477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หลักในการเก็บใบยินยอมเข้าร่วมโครงการ</a:t>
            </a:r>
          </a:p>
        </p:txBody>
      </p:sp>
      <p:cxnSp>
        <p:nvCxnSpPr>
          <p:cNvPr id="68" name="ตัวเชื่อมต่อ: หักมุม 67">
            <a:extLst>
              <a:ext uri="{FF2B5EF4-FFF2-40B4-BE49-F238E27FC236}">
                <a16:creationId xmlns:a16="http://schemas.microsoft.com/office/drawing/2014/main" id="{A4583DFB-33F7-4B41-94A1-465BF158CE95}"/>
              </a:ext>
            </a:extLst>
          </p:cNvPr>
          <p:cNvCxnSpPr>
            <a:stCxn id="57" idx="1"/>
            <a:endCxn id="66" idx="3"/>
          </p:cNvCxnSpPr>
          <p:nvPr/>
        </p:nvCxnSpPr>
        <p:spPr>
          <a:xfrm rot="10800000" flipV="1">
            <a:off x="2140528" y="2568241"/>
            <a:ext cx="355613" cy="225006"/>
          </a:xfrm>
          <a:prstGeom prst="bentConnector3">
            <a:avLst/>
          </a:prstGeom>
          <a:ln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FEA85FC4-CA39-4BF1-BD9C-5543C1475009}"/>
              </a:ext>
            </a:extLst>
          </p:cNvPr>
          <p:cNvSpPr txBox="1"/>
          <p:nvPr/>
        </p:nvSpPr>
        <p:spPr>
          <a:xfrm>
            <a:off x="431512" y="3289077"/>
            <a:ext cx="1709015" cy="830997"/>
          </a:xfrm>
          <a:prstGeom prst="rect">
            <a:avLst/>
          </a:prstGeom>
          <a:solidFill>
            <a:schemeClr val="accent4"/>
          </a:solidFill>
          <a:ln w="190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การติดตั้ง TDC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การลงทะเบียนผ่านระบบ </a:t>
            </a:r>
            <a:r>
              <a:rPr lang="th-TH" sz="16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Isan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Cohort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71" name="ตัวเชื่อมต่อ: หักมุม 70">
            <a:extLst>
              <a:ext uri="{FF2B5EF4-FFF2-40B4-BE49-F238E27FC236}">
                <a16:creationId xmlns:a16="http://schemas.microsoft.com/office/drawing/2014/main" id="{E5AA2F51-258F-4469-939F-D0E96C80A792}"/>
              </a:ext>
            </a:extLst>
          </p:cNvPr>
          <p:cNvCxnSpPr>
            <a:stCxn id="6" idx="1"/>
            <a:endCxn id="69" idx="3"/>
          </p:cNvCxnSpPr>
          <p:nvPr/>
        </p:nvCxnSpPr>
        <p:spPr>
          <a:xfrm rot="10800000" flipV="1">
            <a:off x="2140528" y="3612242"/>
            <a:ext cx="482601" cy="92333"/>
          </a:xfrm>
          <a:prstGeom prst="bentConnector3">
            <a:avLst/>
          </a:prstGeom>
          <a:ln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863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8BE0E31-A460-4B31-9C08-B4E414B9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15"/>
            <a:ext cx="9144000" cy="52387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ช่องทางการติดต่อทีมผู้พัฒนา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61D14-FE0B-4845-90DD-892128250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6" y="781079"/>
            <a:ext cx="6438288" cy="576161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6798EB-DA12-4A19-A3B6-8E57D491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05" y="1396659"/>
            <a:ext cx="3086571" cy="3029413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C96A3-FEB4-42C2-8683-348A42455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60567"/>
            <a:ext cx="4014952" cy="273101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999AFF2-4B3A-4651-99ED-FB556A664914}"/>
              </a:ext>
            </a:extLst>
          </p:cNvPr>
          <p:cNvSpPr/>
          <p:nvPr/>
        </p:nvSpPr>
        <p:spPr>
          <a:xfrm>
            <a:off x="3090042" y="781047"/>
            <a:ext cx="546538" cy="290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0CCEE1-0E26-4A55-B34E-42F0D5B7C554}"/>
              </a:ext>
            </a:extLst>
          </p:cNvPr>
          <p:cNvSpPr/>
          <p:nvPr/>
        </p:nvSpPr>
        <p:spPr>
          <a:xfrm>
            <a:off x="6306206" y="6211613"/>
            <a:ext cx="1376855" cy="331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6060E3-E24F-4CE7-87E3-11C91D87591B}"/>
              </a:ext>
            </a:extLst>
          </p:cNvPr>
          <p:cNvSpPr/>
          <p:nvPr/>
        </p:nvSpPr>
        <p:spPr>
          <a:xfrm>
            <a:off x="3531476" y="924910"/>
            <a:ext cx="1419110" cy="1860331"/>
          </a:xfrm>
          <a:custGeom>
            <a:avLst/>
            <a:gdLst>
              <a:gd name="connsiteX0" fmla="*/ 84083 w 1419110"/>
              <a:gd name="connsiteY0" fmla="*/ 0 h 1860331"/>
              <a:gd name="connsiteX1" fmla="*/ 1418896 w 1419110"/>
              <a:gd name="connsiteY1" fmla="*/ 1334814 h 1860331"/>
              <a:gd name="connsiteX2" fmla="*/ 0 w 1419110"/>
              <a:gd name="connsiteY2" fmla="*/ 1860331 h 18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110" h="1860331">
                <a:moveTo>
                  <a:pt x="84083" y="0"/>
                </a:moveTo>
                <a:cubicBezTo>
                  <a:pt x="758496" y="512379"/>
                  <a:pt x="1432910" y="1024759"/>
                  <a:pt x="1418896" y="1334814"/>
                </a:cubicBezTo>
                <a:cubicBezTo>
                  <a:pt x="1404882" y="1644869"/>
                  <a:pt x="702441" y="1752600"/>
                  <a:pt x="0" y="18603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03060B1-5269-4FD9-98B6-64A23CCB414D}"/>
              </a:ext>
            </a:extLst>
          </p:cNvPr>
          <p:cNvSpPr/>
          <p:nvPr/>
        </p:nvSpPr>
        <p:spPr>
          <a:xfrm>
            <a:off x="7567448" y="5065986"/>
            <a:ext cx="1386632" cy="1324304"/>
          </a:xfrm>
          <a:custGeom>
            <a:avLst/>
            <a:gdLst>
              <a:gd name="connsiteX0" fmla="*/ 136635 w 1386632"/>
              <a:gd name="connsiteY0" fmla="*/ 1324304 h 1324304"/>
              <a:gd name="connsiteX1" fmla="*/ 1019504 w 1386632"/>
              <a:gd name="connsiteY1" fmla="*/ 1198180 h 1324304"/>
              <a:gd name="connsiteX2" fmla="*/ 1334814 w 1386632"/>
              <a:gd name="connsiteY2" fmla="*/ 746235 h 1324304"/>
              <a:gd name="connsiteX3" fmla="*/ 0 w 1386632"/>
              <a:gd name="connsiteY3" fmla="*/ 0 h 1324304"/>
              <a:gd name="connsiteX4" fmla="*/ 0 w 1386632"/>
              <a:gd name="connsiteY4" fmla="*/ 0 h 13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632" h="1324304">
                <a:moveTo>
                  <a:pt x="136635" y="1324304"/>
                </a:moveTo>
                <a:cubicBezTo>
                  <a:pt x="478221" y="1309414"/>
                  <a:pt x="819808" y="1294525"/>
                  <a:pt x="1019504" y="1198180"/>
                </a:cubicBezTo>
                <a:cubicBezTo>
                  <a:pt x="1219201" y="1101835"/>
                  <a:pt x="1504731" y="945932"/>
                  <a:pt x="1334814" y="746235"/>
                </a:cubicBezTo>
                <a:cubicBezTo>
                  <a:pt x="1164897" y="54653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ตัวแทนเนื้อหา 2">
            <a:extLst>
              <a:ext uri="{FF2B5EF4-FFF2-40B4-BE49-F238E27FC236}">
                <a16:creationId xmlns:a16="http://schemas.microsoft.com/office/drawing/2014/main" id="{86556823-357C-4650-918D-41D30453A6E8}"/>
              </a:ext>
            </a:extLst>
          </p:cNvPr>
          <p:cNvSpPr txBox="1">
            <a:spLocks/>
          </p:cNvSpPr>
          <p:nvPr/>
        </p:nvSpPr>
        <p:spPr>
          <a:xfrm>
            <a:off x="4396303" y="675081"/>
            <a:ext cx="3394841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Help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เพื่อดูรายละเอียดการติดต่อ</a:t>
            </a:r>
          </a:p>
        </p:txBody>
      </p:sp>
      <p:sp>
        <p:nvSpPr>
          <p:cNvPr id="22" name="ตัวแทนเนื้อหา 2">
            <a:extLst>
              <a:ext uri="{FF2B5EF4-FFF2-40B4-BE49-F238E27FC236}">
                <a16:creationId xmlns:a16="http://schemas.microsoft.com/office/drawing/2014/main" id="{406339AA-9186-447A-98A1-AB1B6C0D2DF9}"/>
              </a:ext>
            </a:extLst>
          </p:cNvPr>
          <p:cNvSpPr txBox="1">
            <a:spLocks/>
          </p:cNvSpPr>
          <p:nvPr/>
        </p:nvSpPr>
        <p:spPr>
          <a:xfrm>
            <a:off x="5590769" y="3861635"/>
            <a:ext cx="3394841" cy="5988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Tawk.to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เพื่อแชท สนทนากับแอดมิน</a:t>
            </a:r>
          </a:p>
        </p:txBody>
      </p:sp>
    </p:spTree>
    <p:extLst>
      <p:ext uri="{BB962C8B-B14F-4D97-AF65-F5344CB8AC3E}">
        <p14:creationId xmlns:p14="http://schemas.microsoft.com/office/powerpoint/2010/main" val="281365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7068BF-2D67-4D91-A3A3-59022E4AE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415" y="1757319"/>
            <a:ext cx="9204435" cy="2425798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แนวทางการเก็บข้อมูลอาสาสมัคร</a:t>
            </a:r>
            <a:b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ใบทำบัตร ใบยินยอม และ </a:t>
            </a:r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CCA-01</a:t>
            </a:r>
            <a:endParaRPr lang="th-TH" sz="4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62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2B9586-1AC5-411D-A8E9-AAD9066A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24"/>
            <a:ext cx="9144000" cy="57467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ข้อมูลที่จำเป็นสำหรับลงทะเบียนผู้ป่วย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B9CF151-F6E5-441A-B27C-538B6026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001" y="1457789"/>
            <a:ext cx="4558562" cy="492199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61FAC5C-3F75-4E48-BC20-14DE7C136748}"/>
              </a:ext>
            </a:extLst>
          </p:cNvPr>
          <p:cNvSpPr txBox="1"/>
          <p:nvPr/>
        </p:nvSpPr>
        <p:spPr>
          <a:xfrm>
            <a:off x="628651" y="1589251"/>
            <a:ext cx="3342215" cy="4001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ชื่อ 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 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นามสกุล ผู้เข้าร่วมโครงการ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C1BFA6E-A78E-4E99-AFBD-B31AD9315F44}"/>
              </a:ext>
            </a:extLst>
          </p:cNvPr>
          <p:cNvSpPr txBox="1"/>
          <p:nvPr/>
        </p:nvSpPr>
        <p:spPr>
          <a:xfrm>
            <a:off x="628651" y="2106524"/>
            <a:ext cx="3342215" cy="4001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เพศ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EBC4EDC-86C6-4D66-BC3F-D2EB2018EB9C}"/>
              </a:ext>
            </a:extLst>
          </p:cNvPr>
          <p:cNvSpPr txBox="1"/>
          <p:nvPr/>
        </p:nvSpPr>
        <p:spPr>
          <a:xfrm>
            <a:off x="628650" y="2665379"/>
            <a:ext cx="3342216" cy="10156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วัน เดือน ปีเกิด (ตัวอย่าง 12/12/2499)</a:t>
            </a:r>
          </a:p>
          <a:p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***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กรณีมีแค่ปีเกิดให้ระบุ 15/06/.........................(ปีเกิดจริง)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DC05FE4-466E-45AD-973F-A0BABC2211EC}"/>
              </a:ext>
            </a:extLst>
          </p:cNvPr>
          <p:cNvSpPr txBox="1"/>
          <p:nvPr/>
        </p:nvSpPr>
        <p:spPr>
          <a:xfrm>
            <a:off x="628650" y="3989487"/>
            <a:ext cx="3342215" cy="4001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เลขบัตรประจำตัวประชาชน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4905FDE-59C9-4059-91FD-E32932825FCE}"/>
              </a:ext>
            </a:extLst>
          </p:cNvPr>
          <p:cNvSpPr txBox="1"/>
          <p:nvPr/>
        </p:nvSpPr>
        <p:spPr>
          <a:xfrm>
            <a:off x="628651" y="4482599"/>
            <a:ext cx="3342215" cy="4001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ที่อยู่ และ เบอร์ติดต่อ</a:t>
            </a:r>
          </a:p>
        </p:txBody>
      </p:sp>
      <p:sp>
        <p:nvSpPr>
          <p:cNvPr id="10" name="กล่องข้อความ 8">
            <a:extLst>
              <a:ext uri="{FF2B5EF4-FFF2-40B4-BE49-F238E27FC236}">
                <a16:creationId xmlns:a16="http://schemas.microsoft.com/office/drawing/2014/main" id="{C3E805D3-A313-4770-9C4E-250518CDFFD8}"/>
              </a:ext>
            </a:extLst>
          </p:cNvPr>
          <p:cNvSpPr txBox="1"/>
          <p:nvPr/>
        </p:nvSpPr>
        <p:spPr>
          <a:xfrm>
            <a:off x="628649" y="5068694"/>
            <a:ext cx="3342215" cy="4001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ใบยินยอมเข้าร่วมโครงการ</a:t>
            </a:r>
          </a:p>
        </p:txBody>
      </p:sp>
      <p:sp>
        <p:nvSpPr>
          <p:cNvPr id="12" name="กล่องข้อความ 8">
            <a:extLst>
              <a:ext uri="{FF2B5EF4-FFF2-40B4-BE49-F238E27FC236}">
                <a16:creationId xmlns:a16="http://schemas.microsoft.com/office/drawing/2014/main" id="{913D9C63-B82F-4892-9406-9B4AAF2FD138}"/>
              </a:ext>
            </a:extLst>
          </p:cNvPr>
          <p:cNvSpPr txBox="1"/>
          <p:nvPr/>
        </p:nvSpPr>
        <p:spPr>
          <a:xfrm>
            <a:off x="628649" y="5764557"/>
            <a:ext cx="3342215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7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เอกสารการยืนยันตัวตน เช่น สำเนาบัตร ปชช. สำเนาทะเบียนบ้าน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1765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94E64DA-6BE5-4E5D-AC3B-51D4C1E9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854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แนวทางการเก็บใบยินยอมเข้าร่วมโครงการ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6214EA6-492D-4F2A-8C18-80744F98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29" y="974603"/>
            <a:ext cx="7886700" cy="2073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ข้อปฏิบัติทั่วไปที่จำเป็นต้องทราบก่อนเริ่มดำเนินการเก็บใบยินยอม</a:t>
            </a:r>
          </a:p>
          <a:p>
            <a:pPr lvl="1"/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บันทึกแบบฟอร์มด้วยปากกาลูกลื้นสำน้ำเงินเท่านั้น </a:t>
            </a: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ห้ามใช้ดินสอ!!!</a:t>
            </a:r>
          </a:p>
          <a:p>
            <a:pPr lvl="1"/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หากเป็นคำถามแบบเลือกคำตอบให้ใช้เครื่องหมายกากบาท เท่านั้น</a:t>
            </a:r>
          </a:p>
          <a:p>
            <a:pPr lvl="1"/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หากเป็นคำถามปลายเปิดในเขียนตอบด้วยตัวบรรจง บริเวณจุดไข่ปลา “........”</a:t>
            </a:r>
          </a:p>
          <a:p>
            <a:pPr lvl="1"/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ห้าม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หมึกขาวหรือลิขวิดเปเปอร์ 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ให้ขีดกลางทับข้อความที่ไม่ต้องการ พร้อมเซ็นชื่อและเขียนวันที่กำกับ </a:t>
            </a:r>
          </a:p>
        </p:txBody>
      </p:sp>
    </p:spTree>
    <p:extLst>
      <p:ext uri="{BB962C8B-B14F-4D97-AF65-F5344CB8AC3E}">
        <p14:creationId xmlns:p14="http://schemas.microsoft.com/office/powerpoint/2010/main" val="175098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F2176DD-7260-4880-AAB3-6E4557090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2" y="929894"/>
            <a:ext cx="3830445" cy="5758295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DE33F6-C7B7-43EB-B33C-85671F01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68"/>
            <a:ext cx="9143999" cy="563129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การเก็บใบยินยอมสำหรับอายุน้อยกว่า 18 ปี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47D6C46-1F39-4EFF-952B-C89AA0A19A5A}"/>
              </a:ext>
            </a:extLst>
          </p:cNvPr>
          <p:cNvSpPr txBox="1"/>
          <p:nvPr/>
        </p:nvSpPr>
        <p:spPr>
          <a:xfrm>
            <a:off x="5063835" y="1031645"/>
            <a:ext cx="3650673" cy="738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Site ID: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รหัสสถานบริการ เป็นเลข 5 หลัก</a:t>
            </a:r>
            <a:endParaRPr lang="en-US" sz="1400" dirty="0">
              <a:latin typeface="MorKhor 1" panose="020B0500040200020003" pitchFamily="34" charset="-34"/>
              <a:cs typeface="MorKhor 1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PID: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เลขประจำตัวอาสาสมัคร ได้จากการลงทะเบียนในระบบ </a:t>
            </a:r>
            <a:r>
              <a:rPr lang="th-TH" sz="1400" dirty="0" err="1">
                <a:latin typeface="MorKhor 1" panose="020B0500040200020003" pitchFamily="34" charset="-34"/>
                <a:cs typeface="MorKhor 1" panose="020B0500040200020003" pitchFamily="34" charset="-34"/>
              </a:rPr>
              <a:t>Isan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 </a:t>
            </a:r>
            <a:r>
              <a:rPr lang="th-TH" sz="1400" dirty="0" err="1">
                <a:latin typeface="MorKhor 1" panose="020B0500040200020003" pitchFamily="34" charset="-34"/>
                <a:cs typeface="MorKhor 1" panose="020B0500040200020003" pitchFamily="34" charset="-34"/>
              </a:rPr>
              <a:t>Cohort</a:t>
            </a:r>
            <a:endParaRPr lang="th-TH" sz="1400" dirty="0">
              <a:latin typeface="MorKhor 1" panose="020B0500040200020003" pitchFamily="34" charset="-34"/>
              <a:cs typeface="MorKhor 1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E4F7AD7-EC7C-4718-A32D-02FD7542BD59}"/>
              </a:ext>
            </a:extLst>
          </p:cNvPr>
          <p:cNvSpPr txBox="1"/>
          <p:nvPr/>
        </p:nvSpPr>
        <p:spPr>
          <a:xfrm>
            <a:off x="5054018" y="1887965"/>
            <a:ext cx="3650673" cy="73866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ชื่อ สกุล , อายุ, ที่อยู่ ของผู้ปกครอง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ชื่อ สกุล ของ อาสาสมัคร (เยาวชน)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ชื่อ สกุล ผู้อธิบายข้อมูล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9CA8882-533C-49D9-A475-3AA1E94B4E7C}"/>
              </a:ext>
            </a:extLst>
          </p:cNvPr>
          <p:cNvSpPr txBox="1"/>
          <p:nvPr/>
        </p:nvSpPr>
        <p:spPr>
          <a:xfrm>
            <a:off x="5054018" y="2779563"/>
            <a:ext cx="3650673" cy="3077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กากบาทในช่อง        ยินดี หรือ ไม่ยินดี</a:t>
            </a:r>
          </a:p>
        </p:txBody>
      </p:sp>
      <p:pic>
        <p:nvPicPr>
          <p:cNvPr id="11" name="กราฟิก 10" descr="ปิด">
            <a:extLst>
              <a:ext uri="{FF2B5EF4-FFF2-40B4-BE49-F238E27FC236}">
                <a16:creationId xmlns:a16="http://schemas.microsoft.com/office/drawing/2014/main" id="{32875896-6126-489B-9BBB-2489F07ED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7250" y="2779563"/>
            <a:ext cx="297873" cy="29787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EB06C6CC-8E90-4771-975F-E2306B0AD260}"/>
              </a:ext>
            </a:extLst>
          </p:cNvPr>
          <p:cNvSpPr txBox="1"/>
          <p:nvPr/>
        </p:nvSpPr>
        <p:spPr>
          <a:xfrm>
            <a:off x="5054018" y="3223042"/>
            <a:ext cx="3650673" cy="181588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FF0000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ลายมือชื่ออาสาสมัคร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0070C0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ลายมือชื่อผู้ปกครอง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00B050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ลายมือชื่อผู้อธิบายข้อมูล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chemeClr val="accent2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ลายมือชื่อพยาน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</p:txBody>
      </p:sp>
      <p:cxnSp>
        <p:nvCxnSpPr>
          <p:cNvPr id="14" name="ตัวเชื่อมต่อ: หักมุม 13">
            <a:extLst>
              <a:ext uri="{FF2B5EF4-FFF2-40B4-BE49-F238E27FC236}">
                <a16:creationId xmlns:a16="http://schemas.microsoft.com/office/drawing/2014/main" id="{9C7E13A1-D85B-452B-A51B-18D5621D396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187798" y="1169276"/>
            <a:ext cx="876037" cy="23170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: หักมุม 15">
            <a:extLst>
              <a:ext uri="{FF2B5EF4-FFF2-40B4-BE49-F238E27FC236}">
                <a16:creationId xmlns:a16="http://schemas.microsoft.com/office/drawing/2014/main" id="{630DFB64-4172-4FB7-A44B-FE69074589A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089983" y="1752263"/>
            <a:ext cx="964035" cy="505034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: หักมุม 20">
            <a:extLst>
              <a:ext uri="{FF2B5EF4-FFF2-40B4-BE49-F238E27FC236}">
                <a16:creationId xmlns:a16="http://schemas.microsoft.com/office/drawing/2014/main" id="{2BDC2EAA-C6F1-4A9C-8513-B5F3ED1B147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888121" y="3846907"/>
            <a:ext cx="1165897" cy="28407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8361C6BC-77DC-45FE-A14D-F7252F3E13D8}"/>
              </a:ext>
            </a:extLst>
          </p:cNvPr>
          <p:cNvSpPr txBox="1"/>
          <p:nvPr/>
        </p:nvSpPr>
        <p:spPr>
          <a:xfrm>
            <a:off x="4993360" y="4799140"/>
            <a:ext cx="3650673" cy="181588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FF0000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ประทับลายนิ้วมือขวาผู้ปกครอง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และวันที่ประทับลายนิ้วมือ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0070C0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ลายมือชื่ออาสาสมัคร 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00B050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ลายมือชื่อผู้อธิบายข้อมูล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chemeClr val="accent2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ลายมือชื่อพยาน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</p:txBody>
      </p:sp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D4ED2B7F-FEEC-4E52-B4F7-4CD421CE9A1F}"/>
              </a:ext>
            </a:extLst>
          </p:cNvPr>
          <p:cNvSpPr/>
          <p:nvPr/>
        </p:nvSpPr>
        <p:spPr>
          <a:xfrm>
            <a:off x="2866145" y="985390"/>
            <a:ext cx="1321653" cy="4155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3500910A-A977-4622-85A0-043368434DAD}"/>
              </a:ext>
            </a:extLst>
          </p:cNvPr>
          <p:cNvSpPr/>
          <p:nvPr/>
        </p:nvSpPr>
        <p:spPr>
          <a:xfrm>
            <a:off x="368834" y="1606730"/>
            <a:ext cx="3711332" cy="50503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id="{25D527C9-6E81-4154-A031-25AB87F7A0C1}"/>
              </a:ext>
            </a:extLst>
          </p:cNvPr>
          <p:cNvSpPr/>
          <p:nvPr/>
        </p:nvSpPr>
        <p:spPr>
          <a:xfrm>
            <a:off x="548909" y="2283396"/>
            <a:ext cx="1349047" cy="50503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id="{29709BEC-1758-4FDA-818E-DA15EF5565DD}"/>
              </a:ext>
            </a:extLst>
          </p:cNvPr>
          <p:cNvSpPr/>
          <p:nvPr/>
        </p:nvSpPr>
        <p:spPr>
          <a:xfrm>
            <a:off x="1844168" y="3570412"/>
            <a:ext cx="2043954" cy="15625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ี่เหลี่ยมผืนผ้า 40">
            <a:extLst>
              <a:ext uri="{FF2B5EF4-FFF2-40B4-BE49-F238E27FC236}">
                <a16:creationId xmlns:a16="http://schemas.microsoft.com/office/drawing/2014/main" id="{CACD0BF1-C007-4A61-9FFC-7F4712A08ACD}"/>
              </a:ext>
            </a:extLst>
          </p:cNvPr>
          <p:cNvSpPr/>
          <p:nvPr/>
        </p:nvSpPr>
        <p:spPr>
          <a:xfrm>
            <a:off x="439310" y="5409429"/>
            <a:ext cx="3711332" cy="124494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3" name="ตัวเชื่อมต่อ: หักมุม 42">
            <a:extLst>
              <a:ext uri="{FF2B5EF4-FFF2-40B4-BE49-F238E27FC236}">
                <a16:creationId xmlns:a16="http://schemas.microsoft.com/office/drawing/2014/main" id="{EC12D6D9-5D39-4F16-B6BC-76F88094AEFE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4150641" y="5707081"/>
            <a:ext cx="842719" cy="333795"/>
          </a:xfrm>
          <a:prstGeom prst="bentConnector3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: หักมุม 43">
            <a:extLst>
              <a:ext uri="{FF2B5EF4-FFF2-40B4-BE49-F238E27FC236}">
                <a16:creationId xmlns:a16="http://schemas.microsoft.com/office/drawing/2014/main" id="{BB1B039C-C830-4DCA-9B86-2E1002F1CBE8}"/>
              </a:ext>
            </a:extLst>
          </p:cNvPr>
          <p:cNvCxnSpPr>
            <a:cxnSpLocks/>
          </p:cNvCxnSpPr>
          <p:nvPr/>
        </p:nvCxnSpPr>
        <p:spPr>
          <a:xfrm>
            <a:off x="1907773" y="2490981"/>
            <a:ext cx="3156062" cy="41558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การกระจาย: 8 จุด 44">
            <a:extLst>
              <a:ext uri="{FF2B5EF4-FFF2-40B4-BE49-F238E27FC236}">
                <a16:creationId xmlns:a16="http://schemas.microsoft.com/office/drawing/2014/main" id="{123191C2-0184-452E-92FA-133B3E6CBD14}"/>
              </a:ext>
            </a:extLst>
          </p:cNvPr>
          <p:cNvSpPr/>
          <p:nvPr/>
        </p:nvSpPr>
        <p:spPr>
          <a:xfrm>
            <a:off x="1331416" y="4024383"/>
            <a:ext cx="2758567" cy="156252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ใช้ในกรณีที่ผู้ปกครองไม่สามารถลงลายมือชื่อได้</a:t>
            </a:r>
          </a:p>
        </p:txBody>
      </p:sp>
    </p:spTree>
    <p:extLst>
      <p:ext uri="{BB962C8B-B14F-4D97-AF65-F5344CB8AC3E}">
        <p14:creationId xmlns:p14="http://schemas.microsoft.com/office/powerpoint/2010/main" val="9393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2" grpId="1" animBg="1"/>
      <p:bldP spid="2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D1ADBE7-E94E-4873-9C3C-5501D57B1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79" y="728585"/>
            <a:ext cx="8264041" cy="5848947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4F6F8FC-81CD-4C93-80BE-F6DD32767A20}"/>
              </a:ext>
            </a:extLst>
          </p:cNvPr>
          <p:cNvSpPr txBox="1"/>
          <p:nvPr/>
        </p:nvSpPr>
        <p:spPr>
          <a:xfrm>
            <a:off x="2881513" y="528530"/>
            <a:ext cx="322729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orKhor 1" panose="020B0500040200020003" pitchFamily="34" charset="-34"/>
                <a:cs typeface="MorKhor 1" panose="020B0500040200020003" pitchFamily="34" charset="-34"/>
              </a:rPr>
              <a:t>ตัวอย่างการเก็บแบบยินยอมที่ถูกต้อง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288948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18419BE6-4136-4699-9652-0E7EC0CEF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0" y="956394"/>
            <a:ext cx="3979228" cy="5832083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413E48-55CC-417E-9232-6A468DD1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6"/>
            <a:ext cx="9144000" cy="473074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การเก็บใบยินยอมสำหรับอายุ 18 ปีขึ้นไป</a:t>
            </a:r>
            <a:endParaRPr lang="th-TH" sz="3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2365EE4-ACF0-46F3-9343-6EB563D20F1F}"/>
              </a:ext>
            </a:extLst>
          </p:cNvPr>
          <p:cNvSpPr txBox="1"/>
          <p:nvPr/>
        </p:nvSpPr>
        <p:spPr>
          <a:xfrm>
            <a:off x="5063835" y="1150541"/>
            <a:ext cx="3650673" cy="738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Site ID: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รหัสสถานบริการ เป็นเลข 5 หลัก</a:t>
            </a:r>
            <a:endParaRPr lang="en-US" sz="1400" dirty="0">
              <a:latin typeface="MorKhor 1" panose="020B0500040200020003" pitchFamily="34" charset="-34"/>
              <a:cs typeface="MorKhor 1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PID: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เลขประจำตัวอาสาสมัคร ได้จากการลงทะเบียนในระบบ </a:t>
            </a:r>
            <a:r>
              <a:rPr lang="th-TH" sz="1400" dirty="0" err="1">
                <a:latin typeface="MorKhor 1" panose="020B0500040200020003" pitchFamily="34" charset="-34"/>
                <a:cs typeface="MorKhor 1" panose="020B0500040200020003" pitchFamily="34" charset="-34"/>
              </a:rPr>
              <a:t>Isan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 </a:t>
            </a:r>
            <a:r>
              <a:rPr lang="th-TH" sz="1400" dirty="0" err="1">
                <a:latin typeface="MorKhor 1" panose="020B0500040200020003" pitchFamily="34" charset="-34"/>
                <a:cs typeface="MorKhor 1" panose="020B0500040200020003" pitchFamily="34" charset="-34"/>
              </a:rPr>
              <a:t>Cohort</a:t>
            </a:r>
            <a:endParaRPr lang="th-TH" sz="1400" dirty="0">
              <a:latin typeface="MorKhor 1" panose="020B0500040200020003" pitchFamily="34" charset="-34"/>
              <a:cs typeface="MorKhor 1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C9E43F5-E28E-49A0-85DB-883214A6CF21}"/>
              </a:ext>
            </a:extLst>
          </p:cNvPr>
          <p:cNvSpPr txBox="1"/>
          <p:nvPr/>
        </p:nvSpPr>
        <p:spPr>
          <a:xfrm>
            <a:off x="5054017" y="2141334"/>
            <a:ext cx="3650673" cy="52322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ชื่อ สกุล ของ อาสาสมัคร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ชื่อ สกุล ผู้อธิบายข้อมูล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BA0E934-ADCC-40E9-AA15-132F76A1CD16}"/>
              </a:ext>
            </a:extLst>
          </p:cNvPr>
          <p:cNvSpPr txBox="1"/>
          <p:nvPr/>
        </p:nvSpPr>
        <p:spPr>
          <a:xfrm>
            <a:off x="5054016" y="3403218"/>
            <a:ext cx="3650673" cy="138499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FF0000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ลายมือชื่ออาสาสมัคร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00B050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ลายมือชื่อผู้อธิบายข้อมูล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chemeClr val="accent2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ลายมือชื่อพยาน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8E6B7F4-274C-47E3-B6D3-73A9FF8223AA}"/>
              </a:ext>
            </a:extLst>
          </p:cNvPr>
          <p:cNvSpPr txBox="1"/>
          <p:nvPr/>
        </p:nvSpPr>
        <p:spPr>
          <a:xfrm>
            <a:off x="5054017" y="5131092"/>
            <a:ext cx="3650673" cy="138499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FF0000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ประทับลายนิ้วมือขวาอาสาสมัคร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และวันที่ประทับลายนิ้วมือ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00B050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ลายมือชื่อผู้อธิบายข้อมูล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chemeClr val="accent2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ลายมือชื่อพยาน </a:t>
            </a:r>
            <a:r>
              <a:rPr lang="th-TH" sz="1400" dirty="0">
                <a:latin typeface="MorKhor 1" panose="020B0500040200020003" pitchFamily="34" charset="-34"/>
                <a:cs typeface="MorKhor 1" panose="020B0500040200020003" pitchFamily="34" charset="-34"/>
              </a:rPr>
              <a:t>พร้อมระบุชื่อ-สกุล ในวงเล็บใต้ลายมือชื่อ และวันที่เซ็น</a:t>
            </a: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FC95B484-68B5-4930-842F-D086B3D9D959}"/>
              </a:ext>
            </a:extLst>
          </p:cNvPr>
          <p:cNvGrpSpPr/>
          <p:nvPr/>
        </p:nvGrpSpPr>
        <p:grpSpPr>
          <a:xfrm>
            <a:off x="5063835" y="2864036"/>
            <a:ext cx="3650673" cy="307777"/>
            <a:chOff x="5063835" y="2659506"/>
            <a:chExt cx="3650673" cy="307777"/>
          </a:xfrm>
        </p:grpSpPr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12AC4863-1E8B-41F0-A143-194BE06D2176}"/>
                </a:ext>
              </a:extLst>
            </p:cNvPr>
            <p:cNvSpPr txBox="1"/>
            <p:nvPr/>
          </p:nvSpPr>
          <p:spPr>
            <a:xfrm>
              <a:off x="5063835" y="2659506"/>
              <a:ext cx="3650673" cy="307777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1400" dirty="0">
                  <a:latin typeface="MorKhor 1" panose="020B0500040200020003" pitchFamily="34" charset="-34"/>
                  <a:cs typeface="MorKhor 1" panose="020B0500040200020003" pitchFamily="34" charset="-34"/>
                </a:rPr>
                <a:t>กากบาทในช่อง        ยินดี หรือ ไม่ยินดี</a:t>
              </a:r>
            </a:p>
          </p:txBody>
        </p:sp>
        <p:pic>
          <p:nvPicPr>
            <p:cNvPr id="10" name="กราฟิก 9" descr="ปิด">
              <a:extLst>
                <a:ext uri="{FF2B5EF4-FFF2-40B4-BE49-F238E27FC236}">
                  <a16:creationId xmlns:a16="http://schemas.microsoft.com/office/drawing/2014/main" id="{4D49117B-CBC2-4DCC-B662-B25AB2EAA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47067" y="2659506"/>
              <a:ext cx="297873" cy="297873"/>
            </a:xfrm>
            <a:prstGeom prst="rect">
              <a:avLst/>
            </a:prstGeom>
          </p:spPr>
        </p:pic>
      </p:grpSp>
      <p:cxnSp>
        <p:nvCxnSpPr>
          <p:cNvPr id="12" name="ตัวเชื่อมต่อ: หักมุม 11">
            <a:extLst>
              <a:ext uri="{FF2B5EF4-FFF2-40B4-BE49-F238E27FC236}">
                <a16:creationId xmlns:a16="http://schemas.microsoft.com/office/drawing/2014/main" id="{FDA017DC-71AB-4D65-8AC4-59D8231EFD12}"/>
              </a:ext>
            </a:extLst>
          </p:cNvPr>
          <p:cNvCxnSpPr>
            <a:cxnSpLocks/>
          </p:cNvCxnSpPr>
          <p:nvPr/>
        </p:nvCxnSpPr>
        <p:spPr>
          <a:xfrm>
            <a:off x="4187798" y="1358646"/>
            <a:ext cx="876037" cy="23170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: หักมุม 12">
            <a:extLst>
              <a:ext uri="{FF2B5EF4-FFF2-40B4-BE49-F238E27FC236}">
                <a16:creationId xmlns:a16="http://schemas.microsoft.com/office/drawing/2014/main" id="{8D5A61E6-F1AE-4B67-B02B-5B9E62456E4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059449" y="1921790"/>
            <a:ext cx="994568" cy="481154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: หักมุม 13">
            <a:extLst>
              <a:ext uri="{FF2B5EF4-FFF2-40B4-BE49-F238E27FC236}">
                <a16:creationId xmlns:a16="http://schemas.microsoft.com/office/drawing/2014/main" id="{2B44D8E1-69DC-4F23-9B51-417E743D7463}"/>
              </a:ext>
            </a:extLst>
          </p:cNvPr>
          <p:cNvCxnSpPr>
            <a:cxnSpLocks/>
          </p:cNvCxnSpPr>
          <p:nvPr/>
        </p:nvCxnSpPr>
        <p:spPr>
          <a:xfrm>
            <a:off x="3921775" y="4255422"/>
            <a:ext cx="1165897" cy="28407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88CE0123-1F5E-456C-A327-9B4003F4745A}"/>
              </a:ext>
            </a:extLst>
          </p:cNvPr>
          <p:cNvSpPr/>
          <p:nvPr/>
        </p:nvSpPr>
        <p:spPr>
          <a:xfrm>
            <a:off x="2873827" y="982054"/>
            <a:ext cx="1321653" cy="4155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21752D80-39B5-4DDE-8112-7A63E328A69B}"/>
              </a:ext>
            </a:extLst>
          </p:cNvPr>
          <p:cNvSpPr/>
          <p:nvPr/>
        </p:nvSpPr>
        <p:spPr>
          <a:xfrm>
            <a:off x="365050" y="1791109"/>
            <a:ext cx="3711332" cy="50503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55D591F3-1E7F-4E7F-BA66-63E5CF46011A}"/>
              </a:ext>
            </a:extLst>
          </p:cNvPr>
          <p:cNvSpPr/>
          <p:nvPr/>
        </p:nvSpPr>
        <p:spPr>
          <a:xfrm>
            <a:off x="582563" y="2454113"/>
            <a:ext cx="1349047" cy="50503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381D2EE2-44DA-40B1-83A5-FF175432CB52}"/>
              </a:ext>
            </a:extLst>
          </p:cNvPr>
          <p:cNvSpPr/>
          <p:nvPr/>
        </p:nvSpPr>
        <p:spPr>
          <a:xfrm>
            <a:off x="1877821" y="3875951"/>
            <a:ext cx="2043954" cy="128602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099D6014-4F08-4705-972F-7D73B63232DF}"/>
              </a:ext>
            </a:extLst>
          </p:cNvPr>
          <p:cNvSpPr/>
          <p:nvPr/>
        </p:nvSpPr>
        <p:spPr>
          <a:xfrm>
            <a:off x="476466" y="5355672"/>
            <a:ext cx="3599916" cy="124494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0" name="ตัวเชื่อมต่อ: หักมุม 19">
            <a:extLst>
              <a:ext uri="{FF2B5EF4-FFF2-40B4-BE49-F238E27FC236}">
                <a16:creationId xmlns:a16="http://schemas.microsoft.com/office/drawing/2014/main" id="{F78B33F2-B74A-4570-9F09-30530A0FD24C}"/>
              </a:ext>
            </a:extLst>
          </p:cNvPr>
          <p:cNvCxnSpPr>
            <a:cxnSpLocks/>
          </p:cNvCxnSpPr>
          <p:nvPr/>
        </p:nvCxnSpPr>
        <p:spPr>
          <a:xfrm flipV="1">
            <a:off x="4091650" y="5886085"/>
            <a:ext cx="962366" cy="316952"/>
          </a:xfrm>
          <a:prstGeom prst="bentConnector3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: หักมุม 20">
            <a:extLst>
              <a:ext uri="{FF2B5EF4-FFF2-40B4-BE49-F238E27FC236}">
                <a16:creationId xmlns:a16="http://schemas.microsoft.com/office/drawing/2014/main" id="{DB78E2BC-8798-4168-8910-76F43CF64167}"/>
              </a:ext>
            </a:extLst>
          </p:cNvPr>
          <p:cNvCxnSpPr>
            <a:cxnSpLocks/>
          </p:cNvCxnSpPr>
          <p:nvPr/>
        </p:nvCxnSpPr>
        <p:spPr>
          <a:xfrm>
            <a:off x="1931610" y="2603237"/>
            <a:ext cx="3156062" cy="41558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ารกระจาย: 8 จุด 35">
            <a:extLst>
              <a:ext uri="{FF2B5EF4-FFF2-40B4-BE49-F238E27FC236}">
                <a16:creationId xmlns:a16="http://schemas.microsoft.com/office/drawing/2014/main" id="{66047085-06DB-4823-9281-4EF359532D62}"/>
              </a:ext>
            </a:extLst>
          </p:cNvPr>
          <p:cNvSpPr/>
          <p:nvPr/>
        </p:nvSpPr>
        <p:spPr>
          <a:xfrm>
            <a:off x="1331416" y="4381735"/>
            <a:ext cx="2758567" cy="156252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MorKhor 1" panose="020B0500040200020003" pitchFamily="34" charset="-34"/>
                <a:cs typeface="MorKhor 1" panose="020B0500040200020003" pitchFamily="34" charset="-34"/>
              </a:rPr>
              <a:t>ใช้ในกรณีที่อาสาสมัครไม่สามารถลงลายมือชื่อได้</a:t>
            </a:r>
          </a:p>
        </p:txBody>
      </p:sp>
    </p:spTree>
    <p:extLst>
      <p:ext uri="{BB962C8B-B14F-4D97-AF65-F5344CB8AC3E}">
        <p14:creationId xmlns:p14="http://schemas.microsoft.com/office/powerpoint/2010/main" val="120690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6821345-5C83-47D7-94C3-6C6A805E4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1" y="825058"/>
            <a:ext cx="8055038" cy="5700254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63E4273-4B29-405B-9ABD-B50FE1952AC8}"/>
              </a:ext>
            </a:extLst>
          </p:cNvPr>
          <p:cNvSpPr txBox="1"/>
          <p:nvPr/>
        </p:nvSpPr>
        <p:spPr>
          <a:xfrm>
            <a:off x="2881513" y="528530"/>
            <a:ext cx="322729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MorKhor 1" panose="020B0500040200020003" pitchFamily="34" charset="-34"/>
                <a:cs typeface="MorKhor 1" panose="020B0500040200020003" pitchFamily="34" charset="-34"/>
              </a:rPr>
              <a:t>ตัวอย่างการเก็บแบบยินยอมที่ถูกต้อง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185967276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แถบสี</Template>
  <TotalTime>3173</TotalTime>
  <Words>1226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MorKhor 1</vt:lpstr>
      <vt:lpstr>TH Sarabun New</vt:lpstr>
      <vt:lpstr>Arial</vt:lpstr>
      <vt:lpstr>Browallia New</vt:lpstr>
      <vt:lpstr>Calibri</vt:lpstr>
      <vt:lpstr>Calibri Light</vt:lpstr>
      <vt:lpstr>ธีมของ Office</vt:lpstr>
      <vt:lpstr>แนวทางการเก็บข้อมูลอาสาสมัครและการบันทึกข้อมูลบน ระบบ Isan Cohort</vt:lpstr>
      <vt:lpstr>Isan Cohort Workflow</vt:lpstr>
      <vt:lpstr>แนวทางการเก็บข้อมูลอาสาสมัคร ใบทำบัตร ใบยินยอม และ CCA-01</vt:lpstr>
      <vt:lpstr>ข้อมูลที่จำเป็นสำหรับลงทะเบียนผู้ป่วย</vt:lpstr>
      <vt:lpstr>แนวทางการเก็บใบยินยอมเข้าร่วมโครงการ</vt:lpstr>
      <vt:lpstr>การเก็บใบยินยอมสำหรับอายุน้อยกว่า 18 ปี</vt:lpstr>
      <vt:lpstr>PowerPoint Presentation</vt:lpstr>
      <vt:lpstr>การเก็บใบยินยอมสำหรับอายุ 18 ปีขึ้นไป</vt:lpstr>
      <vt:lpstr>PowerPoint Presentation</vt:lpstr>
      <vt:lpstr>การเก็บข้อมูลแบบฟอร์ม CCA-01</vt:lpstr>
      <vt:lpstr>แนวทางการบันทึกข้อมูลบนระบบ Isan Cohort</vt:lpstr>
      <vt:lpstr>การสมัครสมาชิกระบบ Isan Cohort</vt:lpstr>
      <vt:lpstr>การลงทะเบียนอาสาสมัครใหม่เข้าสู่ระบบ Isan Cohort</vt:lpstr>
      <vt:lpstr>การลงทะเบียนอาสาสมัครใหม่เข้าสู่ระบบ Isan Cohort</vt:lpstr>
      <vt:lpstr>การบันทึกข้อมูล CCA-01</vt:lpstr>
      <vt:lpstr>การสร้างใบกำกับงาน</vt:lpstr>
      <vt:lpstr>การเพิ่มอาสาสมัครเข้าในใบกำกับงาน</vt:lpstr>
      <vt:lpstr>การ Export ข้อมูล และการพิมพ์สติกเกอร์</vt:lpstr>
      <vt:lpstr>การตรวจสอบความสมบูรณ์ของการลงทะเบียนอาสาสมัคร</vt:lpstr>
      <vt:lpstr>ช่องทางการติดต่อทีมผู้พัฒนา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การเก็บข้อมูล ใบยินยอม  และการใช้งานระบบ Isan Cohort</dc:title>
  <dc:creator>jaruwan thuanman</dc:creator>
  <cp:lastModifiedBy>Chaiwat Tawarungruang</cp:lastModifiedBy>
  <cp:revision>64</cp:revision>
  <dcterms:created xsi:type="dcterms:W3CDTF">2018-02-18T11:57:17Z</dcterms:created>
  <dcterms:modified xsi:type="dcterms:W3CDTF">2022-01-27T04:53:10Z</dcterms:modified>
</cp:coreProperties>
</file>